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8" r:id="rId5"/>
    <p:sldId id="256" r:id="rId6"/>
    <p:sldId id="257" r:id="rId7"/>
    <p:sldId id="260" r:id="rId8"/>
    <p:sldId id="259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8A1"/>
    <a:srgbClr val="CAAB7F"/>
    <a:srgbClr val="50B6BA"/>
    <a:srgbClr val="ECF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053" autoAdjust="0"/>
  </p:normalViewPr>
  <p:slideViewPr>
    <p:cSldViewPr snapToGrid="0">
      <p:cViewPr varScale="1">
        <p:scale>
          <a:sx n="92" d="100"/>
          <a:sy n="92" d="100"/>
        </p:scale>
        <p:origin x="12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7197440276750357E-2"/>
          <c:y val="3.2279070098448624E-2"/>
          <c:w val="0.9620066576737305"/>
          <c:h val="0.8896111719132440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DD-426C-99EA-A3ED28C8F74D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3DD-426C-99EA-A3ED28C8F74D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3DD-426C-99EA-A3ED28C8F74D}"/>
              </c:ext>
            </c:extLst>
          </c:dPt>
          <c:dPt>
            <c:idx val="18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3DD-426C-99EA-A3ED28C8F74D}"/>
              </c:ext>
            </c:extLst>
          </c:dPt>
          <c:dLbls>
            <c:dLbl>
              <c:idx val="14"/>
              <c:tx>
                <c:rich>
                  <a:bodyPr/>
                  <a:lstStyle/>
                  <a:p>
                    <a:r>
                      <a:rPr lang="en-US" dirty="0"/>
                      <a:t>54,84%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C3DD-426C-99EA-A3ED28C8F74D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B7E772B3-8681-41F5-8B03-672731C7056D}" type="VALUE">
                      <a:rPr lang="en-US"/>
                      <a:pPr/>
                      <a:t>[VALOR]</a:t>
                    </a:fld>
                    <a:endParaRPr lang="en-US" dirty="0"/>
                  </a:p>
                  <a:p>
                    <a:r>
                      <a:rPr lang="en-US" b="1" dirty="0"/>
                      <a:t>PND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3DD-426C-99EA-A3ED28C8F74D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2CE92CA9-DE63-404D-BC2E-F617B6F60B35}" type="VALUE">
                      <a:rPr lang="en-US"/>
                      <a:pPr/>
                      <a:t>[VALOR]</a:t>
                    </a:fld>
                    <a:endParaRPr lang="en-US" dirty="0"/>
                  </a:p>
                  <a:p>
                    <a:r>
                      <a:rPr lang="en-US" dirty="0"/>
                      <a:t>ODS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3DD-426C-99EA-A3ED28C8F74D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BAB36016-8A3E-4C2C-941A-E80BAE0E9A5B}" type="VALUE">
                      <a:rPr lang="en-US"/>
                      <a:pPr/>
                      <a:t>[VALOR]</a:t>
                    </a:fld>
                    <a:endParaRPr lang="en-US" dirty="0"/>
                  </a:p>
                  <a:p>
                    <a:r>
                      <a:rPr lang="en-US" dirty="0"/>
                      <a:t>PMAR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3DD-426C-99EA-A3ED28C8F74D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957E29A4-9FC0-42F8-843D-3D025E795831}" type="VALUE">
                      <a:rPr lang="en-US"/>
                      <a:pPr/>
                      <a:t>[VALOR]</a:t>
                    </a:fld>
                    <a:endParaRPr lang="en-US" dirty="0"/>
                  </a:p>
                  <a:p>
                    <a:r>
                      <a:rPr lang="en-US" dirty="0"/>
                      <a:t>PMAR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3DD-426C-99EA-A3ED28C8F7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Hoja1!$C$4:$C$22</c:f>
              <c:numCache>
                <c:formatCode>General</c:formatCode>
                <c:ptCount val="19"/>
                <c:pt idx="0">
                  <c:v>2002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2026</c:v>
                </c:pt>
                <c:pt idx="16">
                  <c:v>2030</c:v>
                </c:pt>
                <c:pt idx="17">
                  <c:v>2040</c:v>
                </c:pt>
                <c:pt idx="18">
                  <c:v>2050</c:v>
                </c:pt>
              </c:numCache>
            </c:numRef>
          </c:cat>
          <c:val>
            <c:numRef>
              <c:f>Hoja1!$D$4:$D$22</c:f>
              <c:numCache>
                <c:formatCode>0.00%</c:formatCode>
                <c:ptCount val="19"/>
                <c:pt idx="0">
                  <c:v>0.08</c:v>
                </c:pt>
                <c:pt idx="1">
                  <c:v>0.27500000000000002</c:v>
                </c:pt>
                <c:pt idx="2">
                  <c:v>0.30599999999999999</c:v>
                </c:pt>
                <c:pt idx="3">
                  <c:v>0.31719999999999998</c:v>
                </c:pt>
                <c:pt idx="4">
                  <c:v>0.33100000000000002</c:v>
                </c:pt>
                <c:pt idx="5">
                  <c:v>0.36680000000000001</c:v>
                </c:pt>
                <c:pt idx="6">
                  <c:v>0.37259999999999999</c:v>
                </c:pt>
                <c:pt idx="7">
                  <c:v>0.42199999999999999</c:v>
                </c:pt>
                <c:pt idx="8">
                  <c:v>0.42599999999999999</c:v>
                </c:pt>
                <c:pt idx="9">
                  <c:v>0.42849999999999999</c:v>
                </c:pt>
                <c:pt idx="10">
                  <c:v>0.48559999999999998</c:v>
                </c:pt>
                <c:pt idx="11">
                  <c:v>0.5202</c:v>
                </c:pt>
                <c:pt idx="12">
                  <c:v>0.53120000000000001</c:v>
                </c:pt>
                <c:pt idx="13">
                  <c:v>0.54300000000000004</c:v>
                </c:pt>
                <c:pt idx="14">
                  <c:v>0.55069999999999997</c:v>
                </c:pt>
                <c:pt idx="15">
                  <c:v>0.60399999999999998</c:v>
                </c:pt>
                <c:pt idx="16">
                  <c:v>0.68600000000000005</c:v>
                </c:pt>
                <c:pt idx="17">
                  <c:v>0.75</c:v>
                </c:pt>
                <c:pt idx="18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3DD-426C-99EA-A3ED28C8F7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1910464"/>
        <c:axId val="1771897504"/>
      </c:barChart>
      <c:catAx>
        <c:axId val="177191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71897504"/>
        <c:crosses val="autoZero"/>
        <c:auto val="1"/>
        <c:lblAlgn val="ctr"/>
        <c:lblOffset val="100"/>
        <c:noMultiLvlLbl val="0"/>
      </c:catAx>
      <c:valAx>
        <c:axId val="17718975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1771910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31A5-A508-48BA-BB88-800FC0383CB1}" type="datetimeFigureOut">
              <a:rPr lang="pt-BR" smtClean="0"/>
              <a:t>18/11/2024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0EBDB-75B5-49E7-B9C0-E1C2660761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9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Total: 89,58 %</a:t>
            </a:r>
          </a:p>
          <a:p>
            <a:r>
              <a:rPr lang="pt-BR" dirty="0"/>
              <a:t>Urbano 92,77 %</a:t>
            </a:r>
          </a:p>
          <a:p>
            <a:r>
              <a:rPr lang="pt-BR" dirty="0"/>
              <a:t>Rural: 79,45 %</a:t>
            </a:r>
          </a:p>
          <a:p>
            <a:r>
              <a:rPr lang="es-MX" dirty="0"/>
              <a:t>Este indicador mide el número de personas atendidas del total de población que tienen acceso a métodos adecuados para el manejo de agua residuales en el tiempo, como contribución a la mejora en el acceso a saneamiento de la población de Colombia. </a:t>
            </a:r>
          </a:p>
          <a:p>
            <a:endParaRPr lang="es-MX" dirty="0"/>
          </a:p>
          <a:p>
            <a:r>
              <a:rPr lang="es-MX" dirty="0"/>
              <a:t>población con acceso a métodos adecuados para el manejo de aguas residuales es aquella que cuenta en el lugar con cualquiera de los siguientes métodos: -	</a:t>
            </a:r>
          </a:p>
          <a:p>
            <a:r>
              <a:rPr lang="es-MX" dirty="0"/>
              <a:t>Para cabecera inodoro conectado a alcantarillado;-	</a:t>
            </a:r>
          </a:p>
          <a:p>
            <a:r>
              <a:rPr lang="es-MX" dirty="0"/>
              <a:t>Para la zona rural: inodoro conectado a alcantarillado o letrina.</a:t>
            </a:r>
          </a:p>
          <a:p>
            <a:r>
              <a:rPr lang="es-MX" dirty="0"/>
              <a:t>Una vez identificadas las soluciones para el manejo de aguas residuales, haciendo uso de los datos de la ECV, se divide el total de personas con acceso a alguna de estas soluciones por el total de personas incluidas en la encuesta. El porcentaje resultante de esta operación se multiplica con las proyecciones poblacionales del CNPV</a:t>
            </a:r>
            <a:endParaRPr lang="pt-B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0EBDB-75B5-49E7-B9C0-E1C2660761B4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5236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Metas:</a:t>
            </a:r>
          </a:p>
          <a:p>
            <a:endParaRPr lang="es-CO" dirty="0"/>
          </a:p>
          <a:p>
            <a:r>
              <a:rPr lang="es-CO" dirty="0"/>
              <a:t>PND : Plan nacional de desarrollo</a:t>
            </a:r>
          </a:p>
          <a:p>
            <a:r>
              <a:rPr lang="es-CO" dirty="0"/>
              <a:t>ODS: Objetivos de Desarrollo Sostenible</a:t>
            </a:r>
          </a:p>
          <a:p>
            <a:r>
              <a:rPr lang="es-CO" dirty="0"/>
              <a:t>PMAR: Plan Nacional de Manejo de Aguas Residuales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0EBDB-75B5-49E7-B9C0-E1C2660761B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7473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Diseños Tipo – Unidades sanitarias, donde para ello se tuvo en cuenta el criterio de diferentes aspectos enfocados a la inclusión, para ello se hizo participe a mujeres en la opinión de color de </a:t>
            </a:r>
            <a:r>
              <a:rPr lang="es-CO" dirty="0" err="1"/>
              <a:t>baldoza</a:t>
            </a:r>
            <a:r>
              <a:rPr lang="es-CO" dirty="0"/>
              <a:t>, si el lavamanos quedaba al lado del sanitario o afuera, etc.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0EBDB-75B5-49E7-B9C0-E1C2660761B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5158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04FE3-0664-4AFF-B9BA-6F0D221C144E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10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FF69-0FE6-4F30-88FD-983A0D9882B1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40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F6E3-DAB7-4C07-A445-166BA321174E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215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6719-7CAC-41FB-ABD7-62D530496700}" type="datetime1">
              <a:rPr lang="pt-BR" smtClean="0"/>
              <a:t>18/11/2024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60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ADC5-B7FE-4529-8961-62ABD522E285}" type="datetime1">
              <a:rPr lang="pt-BR" smtClean="0"/>
              <a:t>18/11/2024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6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6C33-23CF-4140-AC20-71DF024E34FF}" type="datetime1">
              <a:rPr lang="pt-BR" smtClean="0"/>
              <a:t>18/11/2024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87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7F25-2947-4F7E-A2FC-C66DC060BD7D}" type="datetime1">
              <a:rPr lang="pt-BR" smtClean="0"/>
              <a:t>18/11/2024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2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F704-CF47-4A41-A110-410189633ACE}" type="datetime1">
              <a:rPr lang="pt-BR" smtClean="0"/>
              <a:t>18/11/2024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4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6866-E872-4BE7-BB3A-EB5C6D431263}" type="datetime1">
              <a:rPr lang="pt-BR" smtClean="0"/>
              <a:t>18/11/2024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00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A6FE-DD10-42B4-9585-CFA19C6CF16C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25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2951-DFE4-4ED7-892E-6DAC123AA863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5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5F798-F4C4-4809-A187-FE9F6AC507A4}" type="datetime1">
              <a:rPr lang="pt-BR" smtClean="0"/>
              <a:t>18/11/2024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82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chart" Target="../charts/chart1.xml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12" Type="http://schemas.openxmlformats.org/officeDocument/2006/relationships/image" Target="../media/image24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11" Type="http://schemas.openxmlformats.org/officeDocument/2006/relationships/image" Target="../media/image23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.png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727941" y="3044342"/>
            <a:ext cx="10515600" cy="816268"/>
          </a:xfrm>
        </p:spPr>
        <p:txBody>
          <a:bodyPr>
            <a:normAutofit fontScale="90000"/>
          </a:bodyPr>
          <a:lstStyle/>
          <a:p>
            <a:r>
              <a:rPr lang="pt-BR" b="1" i="0" dirty="0">
                <a:solidFill>
                  <a:srgbClr val="1C2F8E"/>
                </a:solidFill>
                <a:effectLst/>
                <a:latin typeface="Open Sans" panose="020F0502020204030204" pitchFamily="34" charset="0"/>
              </a:rPr>
              <a:t>A Gestão Comunitária e o Saneamento Rural na Colômbia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Rectangle 7">
            <a:extLst>
              <a:ext uri="{FF2B5EF4-FFF2-40B4-BE49-F238E27FC236}">
                <a16:creationId xmlns:a16="http://schemas.microsoft.com/office/drawing/2014/main" id="{F9672772-EA9B-006B-D0FF-1A233375D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850" y="3878948"/>
            <a:ext cx="4454236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0" i="0" dirty="0">
                <a:solidFill>
                  <a:srgbClr val="1C2F8E"/>
                </a:solidFill>
                <a:effectLst/>
                <a:latin typeface="Open Sans" panose="020B0606030504020204" pitchFamily="34" charset="0"/>
              </a:rPr>
              <a:t>Ministério de Habitação, Cidade e Território - Colômbia</a:t>
            </a:r>
            <a:endParaRPr lang="es-CO" altLang="es-CO" sz="1200" dirty="0">
              <a:solidFill>
                <a:srgbClr val="333333"/>
              </a:solidFill>
              <a:latin typeface="Montserrat" panose="00000500000000000000" pitchFamily="2" charset="0"/>
              <a:ea typeface="Verdana"/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743F6008-45BE-7FBB-45F1-131EAE5BC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850" y="4075355"/>
            <a:ext cx="4454236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dirty="0" err="1">
                <a:solidFill>
                  <a:srgbClr val="1C2F8E"/>
                </a:solidFill>
                <a:latin typeface="Open Sans" panose="020B0606030504020204" pitchFamily="34" charset="0"/>
              </a:rPr>
              <a:t>Viceministério</a:t>
            </a:r>
            <a:r>
              <a:rPr lang="pt-BR" sz="1200" dirty="0">
                <a:solidFill>
                  <a:srgbClr val="1C2F8E"/>
                </a:solidFill>
                <a:latin typeface="Open Sans" panose="020B0606030504020204" pitchFamily="34" charset="0"/>
              </a:rPr>
              <a:t> de Água e Saneamento Básico - Direção de Política e Regulação</a:t>
            </a:r>
            <a:endParaRPr lang="es-CO" altLang="es-CO" sz="1200" dirty="0">
              <a:solidFill>
                <a:srgbClr val="1C2F8E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389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n 1" descr="Mapa&#10;&#10;Descripción generada automáticamente">
            <a:extLst>
              <a:ext uri="{FF2B5EF4-FFF2-40B4-BE49-F238E27FC236}">
                <a16:creationId xmlns:a16="http://schemas.microsoft.com/office/drawing/2014/main" id="{241541AD-F1A6-8ECD-57AD-7E0D53C622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71094" y="1716827"/>
            <a:ext cx="3135773" cy="4465178"/>
          </a:xfrm>
          <a:prstGeom prst="rect">
            <a:avLst/>
          </a:prstGeom>
        </p:spPr>
      </p:pic>
      <p:pic>
        <p:nvPicPr>
          <p:cNvPr id="14" name="Imagen 13" descr="Imagen que contiene Mapa&#10;&#10;Descripción generada automáticamente">
            <a:extLst>
              <a:ext uri="{FF2B5EF4-FFF2-40B4-BE49-F238E27FC236}">
                <a16:creationId xmlns:a16="http://schemas.microsoft.com/office/drawing/2014/main" id="{B5681C94-617E-F856-F829-6E7C37C67D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50831" y="1714889"/>
            <a:ext cx="3135773" cy="4465178"/>
          </a:xfrm>
          <a:prstGeom prst="rect">
            <a:avLst/>
          </a:prstGeom>
        </p:spPr>
      </p:pic>
      <p:sp>
        <p:nvSpPr>
          <p:cNvPr id="17" name="Título 14">
            <a:extLst>
              <a:ext uri="{FF2B5EF4-FFF2-40B4-BE49-F238E27FC236}">
                <a16:creationId xmlns:a16="http://schemas.microsoft.com/office/drawing/2014/main" id="{A844A065-CC29-B2B1-20C1-C25B874B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10" y="1891863"/>
            <a:ext cx="4899463" cy="3363554"/>
          </a:xfrm>
        </p:spPr>
        <p:txBody>
          <a:bodyPr>
            <a:normAutofit fontScale="90000"/>
          </a:bodyPr>
          <a:lstStyle/>
          <a:p>
            <a:r>
              <a:rPr lang="pt-BR" dirty="0"/>
              <a:t>Cobertura </a:t>
            </a:r>
            <a:r>
              <a:rPr lang="es-CO" dirty="0"/>
              <a:t>acceso</a:t>
            </a:r>
            <a:r>
              <a:rPr lang="pt-BR" dirty="0"/>
              <a:t> al  </a:t>
            </a:r>
            <a:r>
              <a:rPr lang="es-CO" dirty="0"/>
              <a:t>Saneamiento</a:t>
            </a:r>
            <a:r>
              <a:rPr lang="pt-BR" dirty="0"/>
              <a:t> </a:t>
            </a:r>
            <a:r>
              <a:rPr lang="es-CO" dirty="0"/>
              <a:t>en Colombia</a:t>
            </a:r>
          </a:p>
        </p:txBody>
      </p:sp>
      <p:sp>
        <p:nvSpPr>
          <p:cNvPr id="18" name="Título 14">
            <a:extLst>
              <a:ext uri="{FF2B5EF4-FFF2-40B4-BE49-F238E27FC236}">
                <a16:creationId xmlns:a16="http://schemas.microsoft.com/office/drawing/2014/main" id="{8DD22BF8-EC35-8C5A-1544-FF2B523F5C70}"/>
              </a:ext>
            </a:extLst>
          </p:cNvPr>
          <p:cNvSpPr txBox="1">
            <a:spLocks/>
          </p:cNvSpPr>
          <p:nvPr/>
        </p:nvSpPr>
        <p:spPr>
          <a:xfrm>
            <a:off x="6207247" y="1397739"/>
            <a:ext cx="1341714" cy="3651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/>
              <a:t>URBANO</a:t>
            </a:r>
          </a:p>
        </p:txBody>
      </p:sp>
      <p:sp>
        <p:nvSpPr>
          <p:cNvPr id="22" name="Título 14">
            <a:extLst>
              <a:ext uri="{FF2B5EF4-FFF2-40B4-BE49-F238E27FC236}">
                <a16:creationId xmlns:a16="http://schemas.microsoft.com/office/drawing/2014/main" id="{9C1FF839-103A-5DF0-4C81-CA4CF7822624}"/>
              </a:ext>
            </a:extLst>
          </p:cNvPr>
          <p:cNvSpPr txBox="1">
            <a:spLocks/>
          </p:cNvSpPr>
          <p:nvPr/>
        </p:nvSpPr>
        <p:spPr>
          <a:xfrm>
            <a:off x="9347860" y="1395801"/>
            <a:ext cx="1341714" cy="3651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/>
              <a:t>RURAL</a:t>
            </a:r>
          </a:p>
        </p:txBody>
      </p:sp>
    </p:spTree>
    <p:extLst>
      <p:ext uri="{BB962C8B-B14F-4D97-AF65-F5344CB8AC3E}">
        <p14:creationId xmlns:p14="http://schemas.microsoft.com/office/powerpoint/2010/main" val="796301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102476" y="987499"/>
            <a:ext cx="11973910" cy="1193640"/>
          </a:xfrm>
        </p:spPr>
        <p:txBody>
          <a:bodyPr>
            <a:normAutofit/>
          </a:bodyPr>
          <a:lstStyle/>
          <a:p>
            <a:pPr algn="ctr"/>
            <a:r>
              <a:rPr lang="pt-BR" sz="5400" dirty="0"/>
              <a:t>Avance tratamiento aguas </a:t>
            </a:r>
            <a:r>
              <a:rPr lang="es-CO" sz="5400" dirty="0"/>
              <a:t>residuales</a:t>
            </a:r>
            <a:endParaRPr lang="pt-BR" sz="540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CE439CC7-DB46-F53A-5B09-7C9D4CDE8E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5130038"/>
              </p:ext>
            </p:extLst>
          </p:nvPr>
        </p:nvGraphicFramePr>
        <p:xfrm>
          <a:off x="102476" y="2246085"/>
          <a:ext cx="7167990" cy="3934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4" name="Proceso 26">
            <a:extLst>
              <a:ext uri="{FF2B5EF4-FFF2-40B4-BE49-F238E27FC236}">
                <a16:creationId xmlns:a16="http://schemas.microsoft.com/office/drawing/2014/main" id="{E2672890-17BD-4BBB-C80F-65432F39FBD3}"/>
              </a:ext>
            </a:extLst>
          </p:cNvPr>
          <p:cNvSpPr/>
          <p:nvPr/>
        </p:nvSpPr>
        <p:spPr>
          <a:xfrm>
            <a:off x="10091403" y="4195238"/>
            <a:ext cx="1858920" cy="679397"/>
          </a:xfrm>
          <a:prstGeom prst="flowChartProcess">
            <a:avLst/>
          </a:prstGeom>
          <a:solidFill>
            <a:srgbClr val="66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100" dirty="0">
              <a:latin typeface="Century Gothic" panose="020B0502020202020204" pitchFamily="34" charset="0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1E581B77-5074-8D99-3F2A-0F4F5FCAE9F6}"/>
              </a:ext>
            </a:extLst>
          </p:cNvPr>
          <p:cNvGrpSpPr/>
          <p:nvPr/>
        </p:nvGrpSpPr>
        <p:grpSpPr>
          <a:xfrm>
            <a:off x="7602391" y="2351819"/>
            <a:ext cx="4442685" cy="3579153"/>
            <a:chOff x="8307126" y="2397552"/>
            <a:chExt cx="3007189" cy="2959573"/>
          </a:xfrm>
        </p:grpSpPr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081540F0-F19C-6324-2300-6DC059F427A7}"/>
                </a:ext>
              </a:extLst>
            </p:cNvPr>
            <p:cNvGrpSpPr/>
            <p:nvPr/>
          </p:nvGrpSpPr>
          <p:grpSpPr>
            <a:xfrm>
              <a:off x="8307126" y="3145815"/>
              <a:ext cx="2950903" cy="1358262"/>
              <a:chOff x="423973" y="4285322"/>
              <a:chExt cx="5843411" cy="2741211"/>
            </a:xfrm>
          </p:grpSpPr>
          <p:grpSp>
            <p:nvGrpSpPr>
              <p:cNvPr id="38" name="Grupo 37">
                <a:extLst>
                  <a:ext uri="{FF2B5EF4-FFF2-40B4-BE49-F238E27FC236}">
                    <a16:creationId xmlns:a16="http://schemas.microsoft.com/office/drawing/2014/main" id="{7F25FE2E-6C8B-8B84-1162-F41053910504}"/>
                  </a:ext>
                </a:extLst>
              </p:cNvPr>
              <p:cNvGrpSpPr/>
              <p:nvPr/>
            </p:nvGrpSpPr>
            <p:grpSpPr>
              <a:xfrm>
                <a:off x="1758758" y="4285322"/>
                <a:ext cx="4508626" cy="2726770"/>
                <a:chOff x="1738509" y="4536705"/>
                <a:chExt cx="4810535" cy="2726770"/>
              </a:xfrm>
            </p:grpSpPr>
            <p:sp>
              <p:nvSpPr>
                <p:cNvPr id="41" name="Proceso 26">
                  <a:extLst>
                    <a:ext uri="{FF2B5EF4-FFF2-40B4-BE49-F238E27FC236}">
                      <a16:creationId xmlns:a16="http://schemas.microsoft.com/office/drawing/2014/main" id="{7EC1718F-1F61-8DA4-D5CD-88D31A4C91EC}"/>
                    </a:ext>
                  </a:extLst>
                </p:cNvPr>
                <p:cNvSpPr/>
                <p:nvPr/>
              </p:nvSpPr>
              <p:spPr>
                <a:xfrm>
                  <a:off x="3879882" y="4536705"/>
                  <a:ext cx="2652575" cy="1241885"/>
                </a:xfrm>
                <a:prstGeom prst="flowChartProcess">
                  <a:avLst/>
                </a:prstGeom>
                <a:solidFill>
                  <a:srgbClr val="6699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1100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2" name="CuadroTexto 41">
                  <a:extLst>
                    <a:ext uri="{FF2B5EF4-FFF2-40B4-BE49-F238E27FC236}">
                      <a16:creationId xmlns:a16="http://schemas.microsoft.com/office/drawing/2014/main" id="{287BA88E-7CD5-F25A-DC37-16BAD0362501}"/>
                    </a:ext>
                  </a:extLst>
                </p:cNvPr>
                <p:cNvSpPr txBox="1"/>
                <p:nvPr/>
              </p:nvSpPr>
              <p:spPr>
                <a:xfrm>
                  <a:off x="3982963" y="6030785"/>
                  <a:ext cx="2566081" cy="12326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CO" sz="14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68,6% </a:t>
                  </a:r>
                  <a:r>
                    <a:rPr lang="es-CO" sz="1400" dirty="0">
                      <a:solidFill>
                        <a:srgbClr val="004683"/>
                      </a:solidFill>
                      <a:latin typeface="Century Gothic" panose="020B0502020202020204" pitchFamily="34" charset="0"/>
                    </a:rPr>
                    <a:t>Tratamiento del caudal aguas residuales</a:t>
                  </a:r>
                </a:p>
              </p:txBody>
            </p:sp>
            <p:pic>
              <p:nvPicPr>
                <p:cNvPr id="43" name="Imagen 42">
                  <a:extLst>
                    <a:ext uri="{FF2B5EF4-FFF2-40B4-BE49-F238E27FC236}">
                      <a16:creationId xmlns:a16="http://schemas.microsoft.com/office/drawing/2014/main" id="{85E1B8E6-9BBF-18C5-7E7E-D9CBB96420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38509" y="6800192"/>
                  <a:ext cx="2056391" cy="290787"/>
                </a:xfrm>
                <a:prstGeom prst="rect">
                  <a:avLst/>
                </a:prstGeom>
              </p:spPr>
            </p:pic>
          </p:grpSp>
          <p:pic>
            <p:nvPicPr>
              <p:cNvPr id="39" name="Picture 4" descr="Agua y saneamiento – Desarrollo Sostenible">
                <a:extLst>
                  <a:ext uri="{FF2B5EF4-FFF2-40B4-BE49-F238E27FC236}">
                    <a16:creationId xmlns:a16="http://schemas.microsoft.com/office/drawing/2014/main" id="{4B9792DD-8AC8-E71C-5142-D2706A5960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3973" y="5841315"/>
                <a:ext cx="1185218" cy="118521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20000" endPos="11000" dist="5000" dir="5400000" sy="-100000" algn="bl" rotWithShape="0"/>
              </a:effectLst>
            </p:spPr>
          </p:pic>
          <p:sp>
            <p:nvSpPr>
              <p:cNvPr id="40" name="CuadroTexto 39">
                <a:extLst>
                  <a:ext uri="{FF2B5EF4-FFF2-40B4-BE49-F238E27FC236}">
                    <a16:creationId xmlns:a16="http://schemas.microsoft.com/office/drawing/2014/main" id="{E5FCAF01-9CFA-D6E5-AD65-FDE71ADA95AB}"/>
                  </a:ext>
                </a:extLst>
              </p:cNvPr>
              <p:cNvSpPr txBox="1"/>
              <p:nvPr/>
            </p:nvSpPr>
            <p:spPr>
              <a:xfrm>
                <a:off x="1706534" y="5987218"/>
                <a:ext cx="1899176" cy="462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1200" b="1" dirty="0">
                    <a:solidFill>
                      <a:srgbClr val="004683"/>
                    </a:solidFill>
                    <a:latin typeface="Century Gothic" panose="020B0502020202020204" pitchFamily="34" charset="0"/>
                  </a:rPr>
                  <a:t>Mediano Plazo</a:t>
                </a: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5C4391D2-D541-DD9D-1648-A3ACDACFFF54}"/>
                </a:ext>
              </a:extLst>
            </p:cNvPr>
            <p:cNvGrpSpPr/>
            <p:nvPr/>
          </p:nvGrpSpPr>
          <p:grpSpPr>
            <a:xfrm>
              <a:off x="8313624" y="4115774"/>
              <a:ext cx="2958455" cy="1241351"/>
              <a:chOff x="408431" y="6070496"/>
              <a:chExt cx="5391977" cy="2368420"/>
            </a:xfrm>
          </p:grpSpPr>
          <p:grpSp>
            <p:nvGrpSpPr>
              <p:cNvPr id="31" name="Grupo 30">
                <a:extLst>
                  <a:ext uri="{FF2B5EF4-FFF2-40B4-BE49-F238E27FC236}">
                    <a16:creationId xmlns:a16="http://schemas.microsoft.com/office/drawing/2014/main" id="{221AAC40-C3BB-B31D-3DD7-AC4D4E021D3B}"/>
                  </a:ext>
                </a:extLst>
              </p:cNvPr>
              <p:cNvGrpSpPr/>
              <p:nvPr/>
            </p:nvGrpSpPr>
            <p:grpSpPr>
              <a:xfrm>
                <a:off x="3456513" y="7095358"/>
                <a:ext cx="2343895" cy="1343558"/>
                <a:chOff x="3442856" y="6235830"/>
                <a:chExt cx="2500848" cy="1343558"/>
              </a:xfrm>
            </p:grpSpPr>
            <p:sp>
              <p:nvSpPr>
                <p:cNvPr id="36" name="Proceso 49">
                  <a:extLst>
                    <a:ext uri="{FF2B5EF4-FFF2-40B4-BE49-F238E27FC236}">
                      <a16:creationId xmlns:a16="http://schemas.microsoft.com/office/drawing/2014/main" id="{9924D9B0-6DF0-2DD7-7B66-E01042D07F2A}"/>
                    </a:ext>
                  </a:extLst>
                </p:cNvPr>
                <p:cNvSpPr/>
                <p:nvPr/>
              </p:nvSpPr>
              <p:spPr>
                <a:xfrm>
                  <a:off x="3442856" y="6235830"/>
                  <a:ext cx="2500848" cy="1343558"/>
                </a:xfrm>
                <a:prstGeom prst="flowChartProcess">
                  <a:avLst/>
                </a:prstGeom>
                <a:solidFill>
                  <a:srgbClr val="6699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1100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7" name="CuadroTexto 36">
                  <a:extLst>
                    <a:ext uri="{FF2B5EF4-FFF2-40B4-BE49-F238E27FC236}">
                      <a16:creationId xmlns:a16="http://schemas.microsoft.com/office/drawing/2014/main" id="{2A585989-CD7E-5B95-823E-EC7D2E4CF616}"/>
                    </a:ext>
                  </a:extLst>
                </p:cNvPr>
                <p:cNvSpPr txBox="1"/>
                <p:nvPr/>
              </p:nvSpPr>
              <p:spPr>
                <a:xfrm>
                  <a:off x="3502515" y="6354252"/>
                  <a:ext cx="2441189" cy="11653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CO" sz="14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80% </a:t>
                  </a:r>
                  <a:r>
                    <a:rPr lang="es-CO" sz="1400" dirty="0">
                      <a:solidFill>
                        <a:srgbClr val="004683"/>
                      </a:solidFill>
                      <a:latin typeface="Century Gothic" panose="020B0502020202020204" pitchFamily="34" charset="0"/>
                    </a:rPr>
                    <a:t>Tratamiento del caudal aguas residuales</a:t>
                  </a:r>
                </a:p>
              </p:txBody>
            </p:sp>
          </p:grpSp>
          <p:sp>
            <p:nvSpPr>
              <p:cNvPr id="32" name="CuadroTexto 31">
                <a:extLst>
                  <a:ext uri="{FF2B5EF4-FFF2-40B4-BE49-F238E27FC236}">
                    <a16:creationId xmlns:a16="http://schemas.microsoft.com/office/drawing/2014/main" id="{91E54EFA-171A-CF9E-F448-05C6495D995A}"/>
                  </a:ext>
                </a:extLst>
              </p:cNvPr>
              <p:cNvSpPr txBox="1"/>
              <p:nvPr/>
            </p:nvSpPr>
            <p:spPr>
              <a:xfrm>
                <a:off x="1729709" y="7055427"/>
                <a:ext cx="1570181" cy="4370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1200" b="1" dirty="0">
                    <a:solidFill>
                      <a:srgbClr val="004683"/>
                    </a:solidFill>
                    <a:latin typeface="Century Gothic" panose="020B0502020202020204" pitchFamily="34" charset="0"/>
                  </a:rPr>
                  <a:t>Largo Plazo</a:t>
                </a:r>
              </a:p>
            </p:txBody>
          </p:sp>
          <p:grpSp>
            <p:nvGrpSpPr>
              <p:cNvPr id="33" name="Grupo 32">
                <a:extLst>
                  <a:ext uri="{FF2B5EF4-FFF2-40B4-BE49-F238E27FC236}">
                    <a16:creationId xmlns:a16="http://schemas.microsoft.com/office/drawing/2014/main" id="{EED0E2EA-3526-1C33-53C1-E58AC3325716}"/>
                  </a:ext>
                </a:extLst>
              </p:cNvPr>
              <p:cNvGrpSpPr/>
              <p:nvPr/>
            </p:nvGrpSpPr>
            <p:grpSpPr>
              <a:xfrm>
                <a:off x="408431" y="6070496"/>
                <a:ext cx="1122054" cy="2293033"/>
                <a:chOff x="408431" y="6070496"/>
                <a:chExt cx="1122054" cy="2293033"/>
              </a:xfrm>
            </p:grpSpPr>
            <p:sp>
              <p:nvSpPr>
                <p:cNvPr id="34" name="Rectángulo redondeado 30">
                  <a:extLst>
                    <a:ext uri="{FF2B5EF4-FFF2-40B4-BE49-F238E27FC236}">
                      <a16:creationId xmlns:a16="http://schemas.microsoft.com/office/drawing/2014/main" id="{D13A8AE9-FF27-5545-0937-741A08AC02DE}"/>
                    </a:ext>
                  </a:extLst>
                </p:cNvPr>
                <p:cNvSpPr/>
                <p:nvPr/>
              </p:nvSpPr>
              <p:spPr>
                <a:xfrm>
                  <a:off x="408431" y="7379642"/>
                  <a:ext cx="1122054" cy="983887"/>
                </a:xfrm>
                <a:prstGeom prst="roundRect">
                  <a:avLst>
                    <a:gd name="adj" fmla="val 7959"/>
                  </a:avLst>
                </a:prstGeom>
                <a:solidFill>
                  <a:srgbClr val="0046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s-CO" sz="1100" b="1" dirty="0">
                      <a:latin typeface="Century Gothic" panose="020B0502020202020204" pitchFamily="34" charset="0"/>
                    </a:rPr>
                    <a:t>PMAR</a:t>
                  </a:r>
                </a:p>
                <a:p>
                  <a:pPr algn="ctr"/>
                  <a:r>
                    <a:rPr lang="es-CO" sz="1100" dirty="0">
                      <a:latin typeface="Century Gothic" panose="020B0502020202020204" pitchFamily="34" charset="0"/>
                    </a:rPr>
                    <a:t>2020-2050</a:t>
                  </a:r>
                </a:p>
              </p:txBody>
            </p:sp>
            <p:pic>
              <p:nvPicPr>
                <p:cNvPr id="35" name="Imagen 34">
                  <a:extLst>
                    <a:ext uri="{FF2B5EF4-FFF2-40B4-BE49-F238E27FC236}">
                      <a16:creationId xmlns:a16="http://schemas.microsoft.com/office/drawing/2014/main" id="{4D3027C1-28F9-611A-0F94-05AF8DF1DB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36670" y="6070496"/>
                  <a:ext cx="410696" cy="410695"/>
                </a:xfrm>
                <a:prstGeom prst="rect">
                  <a:avLst/>
                </a:prstGeom>
              </p:spPr>
            </p:pic>
          </p:grpSp>
        </p:grp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C3B16822-A6C7-E913-5B2E-7727CC1B4B87}"/>
                </a:ext>
              </a:extLst>
            </p:cNvPr>
            <p:cNvSpPr txBox="1"/>
            <p:nvPr/>
          </p:nvSpPr>
          <p:spPr>
            <a:xfrm>
              <a:off x="8972875" y="4847891"/>
              <a:ext cx="999460" cy="496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100" b="1" dirty="0">
                  <a:solidFill>
                    <a:srgbClr val="6699FF"/>
                  </a:solidFill>
                  <a:latin typeface="Century Gothic" panose="020B0502020202020204" pitchFamily="34" charset="0"/>
                </a:rPr>
                <a:t>PLAN NACIONAL DE MANEJO DE AGUAS RESIDUALES </a:t>
              </a:r>
            </a:p>
          </p:txBody>
        </p: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53FDAA36-BC8D-B7C8-474F-58D3B8F0D0B0}"/>
                </a:ext>
              </a:extLst>
            </p:cNvPr>
            <p:cNvGrpSpPr/>
            <p:nvPr/>
          </p:nvGrpSpPr>
          <p:grpSpPr>
            <a:xfrm>
              <a:off x="9114025" y="2397552"/>
              <a:ext cx="2200290" cy="610796"/>
              <a:chOff x="2015997" y="3090483"/>
              <a:chExt cx="4400616" cy="1052070"/>
            </a:xfrm>
          </p:grpSpPr>
          <p:sp>
            <p:nvSpPr>
              <p:cNvPr id="26" name="CuadroTexto 25">
                <a:extLst>
                  <a:ext uri="{FF2B5EF4-FFF2-40B4-BE49-F238E27FC236}">
                    <a16:creationId xmlns:a16="http://schemas.microsoft.com/office/drawing/2014/main" id="{AAE49420-D800-F44C-AD38-1A282FE7DC68}"/>
                  </a:ext>
                </a:extLst>
              </p:cNvPr>
              <p:cNvSpPr txBox="1"/>
              <p:nvPr/>
            </p:nvSpPr>
            <p:spPr>
              <a:xfrm>
                <a:off x="2015997" y="3112928"/>
                <a:ext cx="1570180" cy="394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1200" b="1" dirty="0">
                    <a:solidFill>
                      <a:srgbClr val="004683"/>
                    </a:solidFill>
                    <a:latin typeface="Century Gothic" panose="020B0502020202020204" pitchFamily="34" charset="0"/>
                  </a:rPr>
                  <a:t>Corto Plazo</a:t>
                </a:r>
              </a:p>
            </p:txBody>
          </p:sp>
          <p:grpSp>
            <p:nvGrpSpPr>
              <p:cNvPr id="27" name="Grupo 26">
                <a:extLst>
                  <a:ext uri="{FF2B5EF4-FFF2-40B4-BE49-F238E27FC236}">
                    <a16:creationId xmlns:a16="http://schemas.microsoft.com/office/drawing/2014/main" id="{0C3FDC23-A68E-3EA7-9CCC-C1D640128CCA}"/>
                  </a:ext>
                </a:extLst>
              </p:cNvPr>
              <p:cNvGrpSpPr/>
              <p:nvPr/>
            </p:nvGrpSpPr>
            <p:grpSpPr>
              <a:xfrm>
                <a:off x="3656800" y="3090483"/>
                <a:ext cx="2759813" cy="1052070"/>
                <a:chOff x="3641086" y="4483948"/>
                <a:chExt cx="2944618" cy="1052070"/>
              </a:xfrm>
            </p:grpSpPr>
            <p:sp>
              <p:nvSpPr>
                <p:cNvPr id="29" name="Proceso 43">
                  <a:extLst>
                    <a:ext uri="{FF2B5EF4-FFF2-40B4-BE49-F238E27FC236}">
                      <a16:creationId xmlns:a16="http://schemas.microsoft.com/office/drawing/2014/main" id="{80999875-E320-E375-29BF-DBBF885F5C4C}"/>
                    </a:ext>
                  </a:extLst>
                </p:cNvPr>
                <p:cNvSpPr/>
                <p:nvPr/>
              </p:nvSpPr>
              <p:spPr>
                <a:xfrm>
                  <a:off x="3772788" y="4515251"/>
                  <a:ext cx="2671679" cy="942425"/>
                </a:xfrm>
                <a:prstGeom prst="flowChartProcess">
                  <a:avLst/>
                </a:prstGeom>
                <a:solidFill>
                  <a:srgbClr val="6699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1100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0" name="CuadroTexto 29">
                  <a:extLst>
                    <a:ext uri="{FF2B5EF4-FFF2-40B4-BE49-F238E27FC236}">
                      <a16:creationId xmlns:a16="http://schemas.microsoft.com/office/drawing/2014/main" id="{54A6C1FC-9441-AF40-DB86-4642749E7B9E}"/>
                    </a:ext>
                  </a:extLst>
                </p:cNvPr>
                <p:cNvSpPr txBox="1"/>
                <p:nvPr/>
              </p:nvSpPr>
              <p:spPr>
                <a:xfrm>
                  <a:off x="3641086" y="4483948"/>
                  <a:ext cx="2944618" cy="10520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CO" sz="14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60,4% </a:t>
                  </a:r>
                  <a:r>
                    <a:rPr lang="es-CO" sz="1400" dirty="0">
                      <a:solidFill>
                        <a:srgbClr val="004683"/>
                      </a:solidFill>
                      <a:latin typeface="Century Gothic" panose="020B0502020202020204" pitchFamily="34" charset="0"/>
                    </a:rPr>
                    <a:t>Tratamiento del  aguas residuales urbanas </a:t>
                  </a:r>
                </a:p>
              </p:txBody>
            </p:sp>
          </p:grpSp>
        </p:grp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3237700A-FBE6-0474-9DFB-7C8BDE75248B}"/>
                </a:ext>
              </a:extLst>
            </p:cNvPr>
            <p:cNvSpPr txBox="1"/>
            <p:nvPr/>
          </p:nvSpPr>
          <p:spPr>
            <a:xfrm>
              <a:off x="8954815" y="2586612"/>
              <a:ext cx="1026042" cy="356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100" b="1" dirty="0">
                  <a:solidFill>
                    <a:srgbClr val="6699FF"/>
                  </a:solidFill>
                  <a:latin typeface="Century Gothic" panose="020B0502020202020204" pitchFamily="34" charset="0"/>
                </a:rPr>
                <a:t>PLAN NACIONAL DE DESARROLLO</a:t>
              </a:r>
            </a:p>
          </p:txBody>
        </p:sp>
      </p:grpSp>
      <p:pic>
        <p:nvPicPr>
          <p:cNvPr id="44" name="Imagen 43">
            <a:extLst>
              <a:ext uri="{FF2B5EF4-FFF2-40B4-BE49-F238E27FC236}">
                <a16:creationId xmlns:a16="http://schemas.microsoft.com/office/drawing/2014/main" id="{B5DFB46F-52AA-8DA0-911A-25E5FB99F35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1751" t="37719" r="44332" b="41461"/>
          <a:stretch/>
        </p:blipFill>
        <p:spPr bwMode="auto">
          <a:xfrm>
            <a:off x="7749878" y="2501750"/>
            <a:ext cx="662455" cy="5062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A5A400A6-0139-9166-6464-CCC9B3979640}"/>
              </a:ext>
            </a:extLst>
          </p:cNvPr>
          <p:cNvCxnSpPr>
            <a:cxnSpLocks/>
          </p:cNvCxnSpPr>
          <p:nvPr/>
        </p:nvCxnSpPr>
        <p:spPr>
          <a:xfrm flipH="1">
            <a:off x="7564084" y="3143617"/>
            <a:ext cx="4402502" cy="0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5B61115F-2B55-3141-FE67-C9E46983A47F}"/>
              </a:ext>
            </a:extLst>
          </p:cNvPr>
          <p:cNvCxnSpPr>
            <a:cxnSpLocks/>
          </p:cNvCxnSpPr>
          <p:nvPr/>
        </p:nvCxnSpPr>
        <p:spPr>
          <a:xfrm flipH="1">
            <a:off x="7564084" y="4072510"/>
            <a:ext cx="4402502" cy="0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3CC8D1EE-A5D3-25A9-AFDE-D1B2D406AA71}"/>
              </a:ext>
            </a:extLst>
          </p:cNvPr>
          <p:cNvCxnSpPr>
            <a:cxnSpLocks/>
          </p:cNvCxnSpPr>
          <p:nvPr/>
        </p:nvCxnSpPr>
        <p:spPr>
          <a:xfrm flipH="1">
            <a:off x="7580177" y="4944230"/>
            <a:ext cx="4402502" cy="0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419DF9FD-BAD0-2E43-2608-7E27A6D27285}"/>
              </a:ext>
            </a:extLst>
          </p:cNvPr>
          <p:cNvCxnSpPr>
            <a:cxnSpLocks/>
          </p:cNvCxnSpPr>
          <p:nvPr/>
        </p:nvCxnSpPr>
        <p:spPr>
          <a:xfrm flipH="1">
            <a:off x="7564084" y="2337198"/>
            <a:ext cx="4402502" cy="0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28E626B2-FF51-2D45-BA12-EB556FEA6D0A}"/>
              </a:ext>
            </a:extLst>
          </p:cNvPr>
          <p:cNvCxnSpPr>
            <a:cxnSpLocks/>
          </p:cNvCxnSpPr>
          <p:nvPr/>
        </p:nvCxnSpPr>
        <p:spPr>
          <a:xfrm flipH="1">
            <a:off x="7611987" y="6002584"/>
            <a:ext cx="4338335" cy="0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uadroTexto 49">
            <a:extLst>
              <a:ext uri="{FF2B5EF4-FFF2-40B4-BE49-F238E27FC236}">
                <a16:creationId xmlns:a16="http://schemas.microsoft.com/office/drawing/2014/main" id="{28EB8723-13D3-40D7-F548-D2C93240E060}"/>
              </a:ext>
            </a:extLst>
          </p:cNvPr>
          <p:cNvSpPr txBox="1"/>
          <p:nvPr/>
        </p:nvSpPr>
        <p:spPr>
          <a:xfrm>
            <a:off x="9954314" y="3245514"/>
            <a:ext cx="21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1.548.337</a:t>
            </a:r>
            <a:r>
              <a:rPr lang="es-CO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s-CO" sz="1400" dirty="0">
                <a:solidFill>
                  <a:srgbClr val="004683"/>
                </a:solidFill>
                <a:latin typeface="Century Gothic" panose="020B0502020202020204" pitchFamily="34" charset="0"/>
              </a:rPr>
              <a:t>nuevos accesos a soluciones de saneamiento rural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8D1CC959-E8CF-D4FD-6D20-E9B019EF9F0B}"/>
              </a:ext>
            </a:extLst>
          </p:cNvPr>
          <p:cNvSpPr txBox="1"/>
          <p:nvPr/>
        </p:nvSpPr>
        <p:spPr>
          <a:xfrm>
            <a:off x="8619225" y="3566493"/>
            <a:ext cx="14168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solidFill>
                  <a:srgbClr val="004683"/>
                </a:solidFill>
                <a:latin typeface="Century Gothic" panose="020B0502020202020204" pitchFamily="34" charset="0"/>
              </a:rPr>
              <a:t>Mediano Plazo</a:t>
            </a:r>
          </a:p>
        </p:txBody>
      </p:sp>
      <p:pic>
        <p:nvPicPr>
          <p:cNvPr id="52" name="Imagen 51">
            <a:extLst>
              <a:ext uri="{FF2B5EF4-FFF2-40B4-BE49-F238E27FC236}">
                <a16:creationId xmlns:a16="http://schemas.microsoft.com/office/drawing/2014/main" id="{CB7AFBCB-852E-6281-1CB7-59C888FDDA7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60896" y="3422364"/>
            <a:ext cx="1368220" cy="553437"/>
          </a:xfrm>
          <a:prstGeom prst="rect">
            <a:avLst/>
          </a:prstGeom>
        </p:spPr>
      </p:pic>
      <p:sp>
        <p:nvSpPr>
          <p:cNvPr id="53" name="Rectángulo 52">
            <a:extLst>
              <a:ext uri="{FF2B5EF4-FFF2-40B4-BE49-F238E27FC236}">
                <a16:creationId xmlns:a16="http://schemas.microsoft.com/office/drawing/2014/main" id="{57F5AD55-E0D0-D960-C6A9-3C619FBF215E}"/>
              </a:ext>
            </a:extLst>
          </p:cNvPr>
          <p:cNvSpPr/>
          <p:nvPr/>
        </p:nvSpPr>
        <p:spPr>
          <a:xfrm>
            <a:off x="5046780" y="2800376"/>
            <a:ext cx="382138" cy="3298209"/>
          </a:xfrm>
          <a:prstGeom prst="rect">
            <a:avLst/>
          </a:prstGeom>
          <a:solidFill>
            <a:srgbClr val="000000">
              <a:alpha val="1098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800" b="0" i="0" u="none" strike="noStrike" baseline="0" dirty="0">
                <a:solidFill>
                  <a:srgbClr val="4D4D4D"/>
                </a:solidFill>
                <a:latin typeface="NunitoSans-Regular"/>
              </a:rPr>
              <a:t>  </a:t>
            </a:r>
            <a:endParaRPr lang="es-CO" dirty="0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26EE06F7-394F-715E-81C4-FBE6EA267C6A}"/>
              </a:ext>
            </a:extLst>
          </p:cNvPr>
          <p:cNvSpPr txBox="1"/>
          <p:nvPr/>
        </p:nvSpPr>
        <p:spPr>
          <a:xfrm>
            <a:off x="4942057" y="2801524"/>
            <a:ext cx="571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900" b="1" i="0" u="none" strike="noStrike" baseline="0" dirty="0">
                <a:solidFill>
                  <a:srgbClr val="7030A0"/>
                </a:solidFill>
                <a:latin typeface="NunitoSans-Regular"/>
              </a:rPr>
              <a:t>Actual 55,07</a:t>
            </a:r>
            <a:endParaRPr lang="es-CO" sz="9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820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/>
              <a:t>Gestión de la información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9427D14D-6FDC-789C-C756-D518F5192D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825" y="3522748"/>
            <a:ext cx="4935025" cy="16904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0D45446-F806-2225-1645-AD2AEFCF5ACA}"/>
              </a:ext>
            </a:extLst>
          </p:cNvPr>
          <p:cNvSpPr txBox="1"/>
          <p:nvPr/>
        </p:nvSpPr>
        <p:spPr>
          <a:xfrm>
            <a:off x="163825" y="2959830"/>
            <a:ext cx="4935025" cy="4992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b="1">
                <a:solidFill>
                  <a:schemeClr val="accent5"/>
                </a:solidFill>
                <a:latin typeface="Verdana"/>
                <a:ea typeface="Verdana"/>
                <a:cs typeface="+mj-cs"/>
              </a:defRPr>
            </a:lvl1pPr>
          </a:lstStyle>
          <a:p>
            <a:r>
              <a:rPr lang="es-ES" sz="1400" dirty="0">
                <a:solidFill>
                  <a:srgbClr val="002060"/>
                </a:solidFill>
                <a:latin typeface="Montserrat" panose="00000500000000000000" pitchFamily="2" charset="0"/>
              </a:rPr>
              <a:t> Colecta de datos – Centralización de la información</a:t>
            </a:r>
            <a:endParaRPr lang="es-CO" sz="1400" dirty="0">
              <a:solidFill>
                <a:srgbClr val="002060"/>
              </a:solidFill>
              <a:latin typeface="Montserrat" panose="00000500000000000000" pitchFamily="2" charset="0"/>
            </a:endParaRP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5B6E0B30-EF58-D7B6-D873-C77E89FDE022}"/>
              </a:ext>
            </a:extLst>
          </p:cNvPr>
          <p:cNvSpPr/>
          <p:nvPr/>
        </p:nvSpPr>
        <p:spPr>
          <a:xfrm>
            <a:off x="5313898" y="3844636"/>
            <a:ext cx="1779254" cy="83222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4448C1E-CB61-221F-BE27-C87B460CFE6E}"/>
              </a:ext>
            </a:extLst>
          </p:cNvPr>
          <p:cNvSpPr txBox="1"/>
          <p:nvPr/>
        </p:nvSpPr>
        <p:spPr>
          <a:xfrm>
            <a:off x="8048631" y="2426920"/>
            <a:ext cx="3305169" cy="4992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b="1">
                <a:solidFill>
                  <a:schemeClr val="accent5"/>
                </a:solidFill>
                <a:latin typeface="Verdana"/>
                <a:ea typeface="Verdana"/>
                <a:cs typeface="+mj-cs"/>
              </a:defRPr>
            </a:lvl1pPr>
          </a:lstStyle>
          <a:p>
            <a:r>
              <a:rPr lang="es-ES" sz="1400" dirty="0">
                <a:solidFill>
                  <a:srgbClr val="002060"/>
                </a:solidFill>
                <a:latin typeface="Montserrat" panose="00000500000000000000" pitchFamily="2" charset="0"/>
              </a:rPr>
              <a:t> Visualización de la información – Toma de decisiones</a:t>
            </a:r>
            <a:endParaRPr lang="es-CO" sz="1400" dirty="0">
              <a:solidFill>
                <a:srgbClr val="002060"/>
              </a:solidFill>
              <a:latin typeface="Montserrat" panose="00000500000000000000" pitchFamily="2" charset="0"/>
            </a:endParaRPr>
          </a:p>
        </p:txBody>
      </p:sp>
      <p:sp>
        <p:nvSpPr>
          <p:cNvPr id="18" name="Rectangle 7">
            <a:extLst>
              <a:ext uri="{FF2B5EF4-FFF2-40B4-BE49-F238E27FC236}">
                <a16:creationId xmlns:a16="http://schemas.microsoft.com/office/drawing/2014/main" id="{CAC6450D-8516-3D1F-11B3-98C033414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1063" y="5880480"/>
            <a:ext cx="4454236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altLang="es-CO" sz="1200" dirty="0">
                <a:solidFill>
                  <a:srgbClr val="333333"/>
                </a:solidFill>
                <a:latin typeface="Montserrat" panose="00000500000000000000" pitchFamily="2" charset="0"/>
                <a:ea typeface="Verdana"/>
              </a:rPr>
              <a:t>Fuente: Tablero de control Saneamiento Básico – MVCT - VASB - DPR - GDS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0E97F03A-CF59-AAA9-DF25-5D403AE9BA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03548" y="3032702"/>
            <a:ext cx="4824627" cy="271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2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426720" y="1364871"/>
            <a:ext cx="11498580" cy="816268"/>
          </a:xfrm>
        </p:spPr>
        <p:txBody>
          <a:bodyPr>
            <a:normAutofit fontScale="90000"/>
          </a:bodyPr>
          <a:lstStyle/>
          <a:p>
            <a:pPr algn="ctr"/>
            <a:r>
              <a:rPr lang="es-BO" sz="5400" dirty="0"/>
              <a:t>Propuesta de cierre de brechas saneamiento</a:t>
            </a:r>
            <a:endParaRPr lang="pt-BR" sz="540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BF89C7C1-7409-E9C6-4CD5-1543125338F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617" y="2004888"/>
            <a:ext cx="3042181" cy="4301987"/>
          </a:xfrm>
          <a:prstGeom prst="rect">
            <a:avLst/>
          </a:prstGeom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DC966F7A-1EC6-BC4A-F187-6CB829C99D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322" y="4165726"/>
            <a:ext cx="2496442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altLang="es-CO" sz="1200" dirty="0">
                <a:solidFill>
                  <a:srgbClr val="333333"/>
                </a:solidFill>
                <a:latin typeface="Montserrat" panose="00000500000000000000" pitchFamily="2" charset="0"/>
                <a:ea typeface="Verdana"/>
              </a:rPr>
              <a:t>540 de 1104 municipios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0ECC7AF-747C-91EE-7572-742792B95828}"/>
              </a:ext>
            </a:extLst>
          </p:cNvPr>
          <p:cNvSpPr txBox="1"/>
          <p:nvPr/>
        </p:nvSpPr>
        <p:spPr>
          <a:xfrm>
            <a:off x="134583" y="3429967"/>
            <a:ext cx="3387218" cy="7571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b="1">
                <a:solidFill>
                  <a:schemeClr val="accent5"/>
                </a:solidFill>
                <a:latin typeface="Verdana"/>
                <a:ea typeface="Verdana"/>
                <a:cs typeface="+mj-cs"/>
              </a:defRPr>
            </a:lvl1pPr>
          </a:lstStyle>
          <a:p>
            <a:r>
              <a:rPr lang="es-ES" sz="1400" dirty="0">
                <a:solidFill>
                  <a:srgbClr val="002060"/>
                </a:solidFill>
                <a:latin typeface="Montserrat" panose="00000500000000000000" pitchFamily="2" charset="0"/>
              </a:rPr>
              <a:t> Priorización municipios con menos de 5.000 habitantes</a:t>
            </a:r>
            <a:endParaRPr lang="es-CO" sz="1400" dirty="0">
              <a:solidFill>
                <a:srgbClr val="002060"/>
              </a:solidFill>
              <a:latin typeface="Montserrat" panose="00000500000000000000" pitchFamily="2" charset="0"/>
            </a:endParaRPr>
          </a:p>
        </p:txBody>
      </p:sp>
      <p:sp>
        <p:nvSpPr>
          <p:cNvPr id="18" name="Rectangle 7">
            <a:extLst>
              <a:ext uri="{FF2B5EF4-FFF2-40B4-BE49-F238E27FC236}">
                <a16:creationId xmlns:a16="http://schemas.microsoft.com/office/drawing/2014/main" id="{63D5798B-A880-0462-C2D4-CBF460343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0012" y="2592558"/>
            <a:ext cx="4285288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altLang="es-CO" sz="1200" dirty="0">
                <a:solidFill>
                  <a:srgbClr val="333333"/>
                </a:solidFill>
                <a:latin typeface="Montserrat" panose="00000500000000000000" pitchFamily="2" charset="0"/>
                <a:ea typeface="Verdana"/>
              </a:rPr>
              <a:t>Cobertura mínima del 50% Alcantarillado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altLang="es-CO" sz="1200" dirty="0">
                <a:solidFill>
                  <a:srgbClr val="333333"/>
                </a:solidFill>
                <a:latin typeface="Montserrat" panose="00000500000000000000" pitchFamily="2" charset="0"/>
                <a:ea typeface="Verdana"/>
              </a:rPr>
              <a:t>Disponibilidad de predio titulado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altLang="es-CO" sz="1200" dirty="0">
                <a:solidFill>
                  <a:srgbClr val="333333"/>
                </a:solidFill>
                <a:latin typeface="Montserrat" panose="00000500000000000000" pitchFamily="2" charset="0"/>
                <a:ea typeface="Verdana"/>
              </a:rPr>
              <a:t>Uso del suelo compatible y servidumbres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altLang="es-CO" sz="1200" dirty="0">
                <a:solidFill>
                  <a:srgbClr val="333333"/>
                </a:solidFill>
                <a:latin typeface="Montserrat" panose="00000500000000000000" pitchFamily="2" charset="0"/>
                <a:ea typeface="Verdana"/>
              </a:rPr>
              <a:t>Área de influencia (Social)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altLang="es-CO" sz="1200" dirty="0">
                <a:solidFill>
                  <a:srgbClr val="333333"/>
                </a:solidFill>
                <a:latin typeface="Montserrat" panose="00000500000000000000" pitchFamily="2" charset="0"/>
                <a:ea typeface="Verdana"/>
              </a:rPr>
              <a:t>Techo de financiación : $4,000 M </a:t>
            </a:r>
            <a:r>
              <a:rPr lang="es-CO" altLang="es-CO" sz="1200" dirty="0" err="1">
                <a:solidFill>
                  <a:srgbClr val="333333"/>
                </a:solidFill>
                <a:latin typeface="Montserrat" panose="00000500000000000000" pitchFamily="2" charset="0"/>
                <a:ea typeface="Verdana"/>
              </a:rPr>
              <a:t>Aprox</a:t>
            </a:r>
            <a:endParaRPr lang="es-CO" altLang="es-CO" sz="1200" dirty="0">
              <a:solidFill>
                <a:srgbClr val="333333"/>
              </a:solidFill>
              <a:latin typeface="Montserrat" panose="00000500000000000000" pitchFamily="2" charset="0"/>
              <a:ea typeface="Verdana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E31E3BB-F50C-51EB-EC06-4531998A4854}"/>
              </a:ext>
            </a:extLst>
          </p:cNvPr>
          <p:cNvSpPr txBox="1"/>
          <p:nvPr/>
        </p:nvSpPr>
        <p:spPr>
          <a:xfrm>
            <a:off x="7137273" y="2082964"/>
            <a:ext cx="4245749" cy="4992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b="1">
                <a:solidFill>
                  <a:schemeClr val="accent5"/>
                </a:solidFill>
                <a:latin typeface="Verdana"/>
                <a:ea typeface="Verdana"/>
                <a:cs typeface="+mj-cs"/>
              </a:defRPr>
            </a:lvl1pPr>
          </a:lstStyle>
          <a:p>
            <a:r>
              <a:rPr lang="es-ES" sz="1400" dirty="0">
                <a:solidFill>
                  <a:srgbClr val="002060"/>
                </a:solidFill>
                <a:latin typeface="Montserrat" panose="00000500000000000000" pitchFamily="2" charset="0"/>
              </a:rPr>
              <a:t> Criterios</a:t>
            </a:r>
            <a:endParaRPr lang="es-CO" sz="1400" dirty="0">
              <a:solidFill>
                <a:srgbClr val="002060"/>
              </a:solidFill>
              <a:latin typeface="Montserrat" panose="00000500000000000000" pitchFamily="2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3103604-23EB-0CBF-27D2-9363226E2F62}"/>
              </a:ext>
            </a:extLst>
          </p:cNvPr>
          <p:cNvSpPr txBox="1"/>
          <p:nvPr/>
        </p:nvSpPr>
        <p:spPr>
          <a:xfrm>
            <a:off x="7134027" y="3616701"/>
            <a:ext cx="4245749" cy="4992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b="1">
                <a:solidFill>
                  <a:schemeClr val="accent5"/>
                </a:solidFill>
                <a:latin typeface="Verdana"/>
                <a:ea typeface="Verdana"/>
                <a:cs typeface="+mj-cs"/>
              </a:defRPr>
            </a:lvl1pPr>
          </a:lstStyle>
          <a:p>
            <a:r>
              <a:rPr lang="es-ES" sz="1400" dirty="0">
                <a:solidFill>
                  <a:srgbClr val="002060"/>
                </a:solidFill>
                <a:latin typeface="Montserrat" panose="00000500000000000000" pitchFamily="2" charset="0"/>
              </a:rPr>
              <a:t>Tipos de sistemas (ej.)</a:t>
            </a:r>
            <a:endParaRPr lang="es-CO" sz="1400" dirty="0">
              <a:solidFill>
                <a:srgbClr val="002060"/>
              </a:solidFill>
              <a:latin typeface="Montserrat" panose="00000500000000000000" pitchFamily="2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16AFE96F-FF28-947F-614A-998F777CC33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0565"/>
          <a:stretch/>
        </p:blipFill>
        <p:spPr>
          <a:xfrm>
            <a:off x="9612063" y="4452824"/>
            <a:ext cx="2472865" cy="129519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670DF112-D20A-7D1C-D6FE-704E9B2B7C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81640" y="4452824"/>
            <a:ext cx="2328442" cy="129519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208A111C-A041-7206-AE49-2AA3330EA779}"/>
              </a:ext>
            </a:extLst>
          </p:cNvPr>
          <p:cNvSpPr txBox="1"/>
          <p:nvPr/>
        </p:nvSpPr>
        <p:spPr>
          <a:xfrm>
            <a:off x="9889463" y="4148207"/>
            <a:ext cx="41640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200" dirty="0">
                <a:solidFill>
                  <a:srgbClr val="373974"/>
                </a:solidFill>
                <a:latin typeface="Montserrat" panose="00000500000000000000" pitchFamily="2" charset="0"/>
                <a:ea typeface="Verdana" panose="020B0604030504040204" pitchFamily="34" charset="0"/>
              </a:rPr>
              <a:t>Humedales artificiales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501CF1E4-8319-1E47-58C5-1B6BC89D5A25}"/>
              </a:ext>
            </a:extLst>
          </p:cNvPr>
          <p:cNvSpPr txBox="1"/>
          <p:nvPr/>
        </p:nvSpPr>
        <p:spPr>
          <a:xfrm>
            <a:off x="7128037" y="4130879"/>
            <a:ext cx="41640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200" dirty="0">
                <a:solidFill>
                  <a:srgbClr val="373974"/>
                </a:solidFill>
                <a:latin typeface="Montserrat" panose="00000500000000000000" pitchFamily="2" charset="0"/>
                <a:ea typeface="Verdana" panose="020B0604030504040204" pitchFamily="34" charset="0"/>
              </a:rPr>
              <a:t>Lagunas de oxidación</a:t>
            </a:r>
          </a:p>
        </p:txBody>
      </p:sp>
    </p:spTree>
    <p:extLst>
      <p:ext uri="{BB962C8B-B14F-4D97-AF65-F5344CB8AC3E}">
        <p14:creationId xmlns:p14="http://schemas.microsoft.com/office/powerpoint/2010/main" val="1769714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FAE60-AC2C-9B19-6CDF-1954971CF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BD94FEA4-FD1F-54C7-F5F3-7A36970374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F1A975E4-AD51-5F90-A348-EE9BAF4EA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/>
          </a:bodyPr>
          <a:lstStyle/>
          <a:p>
            <a:pPr algn="ctr"/>
            <a:r>
              <a:rPr lang="pt-BR" sz="4900" dirty="0"/>
              <a:t>APUESTAS DEL SECTOR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BEC664-39EC-F66C-51D4-ABC3E527B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3AD4E7D6-7BB2-3814-3960-1CA7457D9BA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62FEE431-CC28-E318-2464-8757DE864B3A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76B3FCC0-921E-49DD-5B21-F0FFC5E05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449545C2-4BC3-552B-5117-400F8CE91F50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3F7FF5B0-7431-6DF4-781E-0FD08C97ED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F4B60E43-D9F0-5B44-21F9-A07F20CFD0B9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F1EC64EC-D7F9-9A5B-5688-744C20ABB8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DA801E95-92A9-983D-989F-C6DA1226CBBB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F5289E07-568F-C9AB-63EA-05E85D6C9DD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92CB8F50-D91B-7506-53BE-3C82F98D0C5A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0CE14C31-148E-4D68-6A9F-BB2F717E7D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7F55DFB0-3CBE-076A-948F-DDBB520275B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99A9EF28-F6CC-E0F4-B0C5-03929F7E5EBB}"/>
              </a:ext>
            </a:extLst>
          </p:cNvPr>
          <p:cNvSpPr txBox="1"/>
          <p:nvPr/>
        </p:nvSpPr>
        <p:spPr>
          <a:xfrm>
            <a:off x="2553951" y="2215920"/>
            <a:ext cx="6910076" cy="595720"/>
          </a:xfrm>
          <a:prstGeom prst="rect">
            <a:avLst/>
          </a:prstGeom>
          <a:noFill/>
          <a:ln w="28575" cap="rnd" cmpd="dbl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2650216993">
                  <a:custGeom>
                    <a:avLst/>
                    <a:gdLst>
                      <a:gd name="connsiteX0" fmla="*/ 0 w 1984074"/>
                      <a:gd name="connsiteY0" fmla="*/ 0 h 1092790"/>
                      <a:gd name="connsiteX1" fmla="*/ 1984074 w 1984074"/>
                      <a:gd name="connsiteY1" fmla="*/ 0 h 1092790"/>
                      <a:gd name="connsiteX2" fmla="*/ 1984074 w 1984074"/>
                      <a:gd name="connsiteY2" fmla="*/ 1092790 h 1092790"/>
                      <a:gd name="connsiteX3" fmla="*/ 0 w 1984074"/>
                      <a:gd name="connsiteY3" fmla="*/ 1092790 h 1092790"/>
                      <a:gd name="connsiteX4" fmla="*/ 0 w 1984074"/>
                      <a:gd name="connsiteY4" fmla="*/ 0 h 10927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84074" h="1092790" extrusionOk="0">
                        <a:moveTo>
                          <a:pt x="0" y="0"/>
                        </a:moveTo>
                        <a:cubicBezTo>
                          <a:pt x="436749" y="-5264"/>
                          <a:pt x="1676292" y="84467"/>
                          <a:pt x="1984074" y="0"/>
                        </a:cubicBezTo>
                        <a:cubicBezTo>
                          <a:pt x="1971020" y="462433"/>
                          <a:pt x="1912733" y="594922"/>
                          <a:pt x="1984074" y="1092790"/>
                        </a:cubicBezTo>
                        <a:cubicBezTo>
                          <a:pt x="1748387" y="1199110"/>
                          <a:pt x="863904" y="1085141"/>
                          <a:pt x="0" y="1092790"/>
                        </a:cubicBezTo>
                        <a:cubicBezTo>
                          <a:pt x="-60357" y="828593"/>
                          <a:pt x="38486" y="43973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>
            <a:noAutofit/>
          </a:bodyPr>
          <a:lstStyle/>
          <a:p>
            <a:pPr algn="ctr" rtl="0" fontAlgn="ctr"/>
            <a:r>
              <a:rPr lang="es-CO" sz="1600" dirty="0">
                <a:latin typeface="Montserrat" panose="00000500000000000000" pitchFamily="2" charset="0"/>
              </a:rPr>
              <a:t>Política de gestión comunitaria del agua y saneamiento básico</a:t>
            </a:r>
            <a:endParaRPr lang="es-CO" sz="1600" b="0" i="0" u="none" strike="noStrike" dirty="0">
              <a:solidFill>
                <a:srgbClr val="183B5E"/>
              </a:solidFill>
              <a:effectLst/>
              <a:latin typeface="Montserrat" panose="00000500000000000000" pitchFamily="2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533805F-DFC1-EA43-1C45-83B4F73C01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55633">
            <a:off x="1739363" y="2240811"/>
            <a:ext cx="479448" cy="479448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C60BEA1B-0C3C-2D79-5AF8-7E19A474C5DE}"/>
              </a:ext>
            </a:extLst>
          </p:cNvPr>
          <p:cNvSpPr txBox="1"/>
          <p:nvPr/>
        </p:nvSpPr>
        <p:spPr>
          <a:xfrm>
            <a:off x="2553945" y="3698866"/>
            <a:ext cx="6910076" cy="779068"/>
          </a:xfrm>
          <a:prstGeom prst="rect">
            <a:avLst/>
          </a:prstGeom>
          <a:noFill/>
          <a:ln w="28575" cap="rnd" cmpd="dbl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25825"/>
                      <a:gd name="connsiteY0" fmla="*/ 0 h 1095493"/>
                      <a:gd name="connsiteX1" fmla="*/ 2225825 w 2225825"/>
                      <a:gd name="connsiteY1" fmla="*/ 0 h 1095493"/>
                      <a:gd name="connsiteX2" fmla="*/ 2225825 w 2225825"/>
                      <a:gd name="connsiteY2" fmla="*/ 1095493 h 1095493"/>
                      <a:gd name="connsiteX3" fmla="*/ 0 w 2225825"/>
                      <a:gd name="connsiteY3" fmla="*/ 1095493 h 1095493"/>
                      <a:gd name="connsiteX4" fmla="*/ 0 w 2225825"/>
                      <a:gd name="connsiteY4" fmla="*/ 0 h 1095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25825" h="1095493" extrusionOk="0">
                        <a:moveTo>
                          <a:pt x="0" y="0"/>
                        </a:moveTo>
                        <a:cubicBezTo>
                          <a:pt x="288831" y="118645"/>
                          <a:pt x="1142309" y="116012"/>
                          <a:pt x="2225825" y="0"/>
                        </a:cubicBezTo>
                        <a:cubicBezTo>
                          <a:pt x="2248088" y="547009"/>
                          <a:pt x="2229832" y="811637"/>
                          <a:pt x="2225825" y="1095493"/>
                        </a:cubicBezTo>
                        <a:cubicBezTo>
                          <a:pt x="1687281" y="1230093"/>
                          <a:pt x="984595" y="938297"/>
                          <a:pt x="0" y="1095493"/>
                        </a:cubicBezTo>
                        <a:cubicBezTo>
                          <a:pt x="-56973" y="840246"/>
                          <a:pt x="38441" y="13143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>
            <a:noAutofit/>
          </a:bodyPr>
          <a:lstStyle/>
          <a:p>
            <a:pPr algn="ctr" rtl="0" fontAlgn="ctr"/>
            <a:r>
              <a:rPr lang="es-MX" sz="1600" u="none" strike="noStrike" dirty="0">
                <a:effectLst/>
                <a:latin typeface="Montserrat" panose="00000500000000000000" pitchFamily="2" charset="0"/>
              </a:rPr>
              <a:t>Aumentar el acceso a soluciones adecuadas de agua potable y saneamiento básico mediante la aplicación de esquemas diferenciales</a:t>
            </a:r>
            <a:endParaRPr lang="es-CO" sz="1600" b="0" i="0" u="none" strike="noStrike" dirty="0">
              <a:solidFill>
                <a:srgbClr val="183B5E"/>
              </a:solidFill>
              <a:effectLst/>
              <a:latin typeface="Montserrat" panose="00000500000000000000" pitchFamily="2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CCFBDBB-9973-A52D-7127-150F2050120B}"/>
              </a:ext>
            </a:extLst>
          </p:cNvPr>
          <p:cNvSpPr txBox="1"/>
          <p:nvPr/>
        </p:nvSpPr>
        <p:spPr>
          <a:xfrm>
            <a:off x="2553945" y="5321797"/>
            <a:ext cx="6910076" cy="595721"/>
          </a:xfrm>
          <a:prstGeom prst="rect">
            <a:avLst/>
          </a:prstGeom>
          <a:noFill/>
          <a:ln w="28575" cap="rnd" cmpd="dbl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264327539">
                  <a:custGeom>
                    <a:avLst/>
                    <a:gdLst>
                      <a:gd name="connsiteX0" fmla="*/ 0 w 2245895"/>
                      <a:gd name="connsiteY0" fmla="*/ 0 h 1095493"/>
                      <a:gd name="connsiteX1" fmla="*/ 2245895 w 2245895"/>
                      <a:gd name="connsiteY1" fmla="*/ 0 h 1095493"/>
                      <a:gd name="connsiteX2" fmla="*/ 2245895 w 2245895"/>
                      <a:gd name="connsiteY2" fmla="*/ 1095493 h 1095493"/>
                      <a:gd name="connsiteX3" fmla="*/ 0 w 2245895"/>
                      <a:gd name="connsiteY3" fmla="*/ 1095493 h 1095493"/>
                      <a:gd name="connsiteX4" fmla="*/ 0 w 2245895"/>
                      <a:gd name="connsiteY4" fmla="*/ 0 h 1095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45895" h="1095493" extrusionOk="0">
                        <a:moveTo>
                          <a:pt x="0" y="0"/>
                        </a:moveTo>
                        <a:cubicBezTo>
                          <a:pt x="965813" y="155896"/>
                          <a:pt x="1920510" y="98108"/>
                          <a:pt x="2245895" y="0"/>
                        </a:cubicBezTo>
                        <a:cubicBezTo>
                          <a:pt x="2263141" y="305098"/>
                          <a:pt x="2240974" y="803399"/>
                          <a:pt x="2245895" y="1095493"/>
                        </a:cubicBezTo>
                        <a:cubicBezTo>
                          <a:pt x="1829278" y="1114384"/>
                          <a:pt x="1105631" y="1236612"/>
                          <a:pt x="0" y="1095493"/>
                        </a:cubicBezTo>
                        <a:cubicBezTo>
                          <a:pt x="-49050" y="955147"/>
                          <a:pt x="-75860" y="28128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>
            <a:no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 err="1">
                <a:latin typeface="Montserrat" panose="00000500000000000000" pitchFamily="2" charset="0"/>
              </a:rPr>
              <a:t>Apoyo</a:t>
            </a:r>
            <a:r>
              <a:rPr lang="en-US" sz="1600" dirty="0">
                <a:latin typeface="Montserrat" panose="00000500000000000000" pitchFamily="2" charset="0"/>
              </a:rPr>
              <a:t> </a:t>
            </a:r>
            <a:r>
              <a:rPr lang="en-US" sz="1600" dirty="0" err="1">
                <a:latin typeface="Montserrat" panose="00000500000000000000" pitchFamily="2" charset="0"/>
              </a:rPr>
              <a:t>en</a:t>
            </a:r>
            <a:r>
              <a:rPr lang="en-US" sz="1600" dirty="0">
                <a:latin typeface="Montserrat" panose="00000500000000000000" pitchFamily="2" charset="0"/>
              </a:rPr>
              <a:t> la </a:t>
            </a:r>
            <a:r>
              <a:rPr lang="en-US" sz="1600" dirty="0" err="1">
                <a:latin typeface="Montserrat" panose="00000500000000000000" pitchFamily="2" charset="0"/>
              </a:rPr>
              <a:t>estructuración</a:t>
            </a:r>
            <a:r>
              <a:rPr lang="en-US" sz="1600" dirty="0">
                <a:latin typeface="Montserrat" panose="00000500000000000000" pitchFamily="2" charset="0"/>
              </a:rPr>
              <a:t> de </a:t>
            </a:r>
            <a:r>
              <a:rPr lang="en-US" sz="1600" dirty="0" err="1">
                <a:latin typeface="Montserrat" panose="00000500000000000000" pitchFamily="2" charset="0"/>
              </a:rPr>
              <a:t>proyectos</a:t>
            </a:r>
            <a:r>
              <a:rPr lang="en-US" sz="1600" dirty="0">
                <a:latin typeface="Montserrat" panose="00000500000000000000" pitchFamily="2" charset="0"/>
              </a:rPr>
              <a:t> a municipios </a:t>
            </a:r>
            <a:r>
              <a:rPr lang="en-US" sz="1600" dirty="0" err="1">
                <a:latin typeface="Montserrat" panose="00000500000000000000" pitchFamily="2" charset="0"/>
              </a:rPr>
              <a:t>categoría</a:t>
            </a:r>
            <a:r>
              <a:rPr lang="en-US" sz="1600" dirty="0">
                <a:latin typeface="Montserrat" panose="00000500000000000000" pitchFamily="2" charset="0"/>
              </a:rPr>
              <a:t> 4, 5 y 6 y </a:t>
            </a:r>
            <a:r>
              <a:rPr lang="en-US" sz="1600" dirty="0" err="1">
                <a:latin typeface="Montserrat" panose="00000500000000000000" pitchFamily="2" charset="0"/>
              </a:rPr>
              <a:t>comunidades</a:t>
            </a:r>
            <a:r>
              <a:rPr lang="en-US" sz="1600" dirty="0">
                <a:latin typeface="Montserrat" panose="00000500000000000000" pitchFamily="2" charset="0"/>
              </a:rPr>
              <a:t> </a:t>
            </a:r>
            <a:r>
              <a:rPr lang="en-US" sz="1600" dirty="0" err="1">
                <a:latin typeface="Montserrat" panose="00000500000000000000" pitchFamily="2" charset="0"/>
              </a:rPr>
              <a:t>organizadas</a:t>
            </a:r>
            <a:r>
              <a:rPr lang="en-US" sz="1600" dirty="0">
                <a:latin typeface="Montserrat" panose="00000500000000000000" pitchFamily="2" charset="0"/>
              </a:rPr>
              <a:t> </a:t>
            </a:r>
            <a:endParaRPr lang="es-CO" sz="1600" dirty="0">
              <a:latin typeface="Montserrat" panose="00000500000000000000" pitchFamily="2" charset="0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2BD1307B-2932-6D2A-AF2C-78EDE8E172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02033" y="5246293"/>
            <a:ext cx="675092" cy="74672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6062DE9-38F9-FB99-D506-C0FFD53BD2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02033" y="3896020"/>
            <a:ext cx="596387" cy="59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47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611BD-7C0B-2796-260E-05605F3AB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6A5E5C44-E7EF-2130-A155-9332D509368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2A24EC92-DA4E-3CAE-992D-C62134365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7821" y="1141137"/>
            <a:ext cx="11431621" cy="816268"/>
          </a:xfrm>
        </p:spPr>
        <p:txBody>
          <a:bodyPr>
            <a:noAutofit/>
          </a:bodyPr>
          <a:lstStyle/>
          <a:p>
            <a:pPr algn="ctr"/>
            <a:r>
              <a:rPr lang="es-CO" sz="4000" dirty="0"/>
              <a:t>Estructuración de proyectos de esquemas diferenciales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3D4F69-C339-0B76-FA2B-2453923C5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5201B89A-7124-6FFE-AA7C-14DE85B097A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E049D58-9798-D370-D031-78D7381DE7A6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BC27723-2958-458E-D6A7-FFEC0CF05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260E6EA-BBE6-C901-105C-13842E6AC066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767E9C52-7C8F-83CE-81B5-CF7005BE81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0F4A5542-55E7-813A-9FA6-4B2EBCAC0D6E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35FD0757-4EE1-D801-6189-F783634168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3A93CE92-E4B4-9EC1-9479-16EAD3A7BDF9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C935DCA2-85FA-650C-6E28-77F4C031D35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C9622DC8-8F8B-DAD0-F351-57E42776E764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9F32A77D-1B2F-EBB4-15A5-6DC33FB446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EE6905DE-7E9B-A5E2-913A-79186C9BCA0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C7DB2C7-E0CA-5A91-166E-AAB6766A1FC3}"/>
              </a:ext>
            </a:extLst>
          </p:cNvPr>
          <p:cNvSpPr txBox="1"/>
          <p:nvPr/>
        </p:nvSpPr>
        <p:spPr>
          <a:xfrm>
            <a:off x="595458" y="2065175"/>
            <a:ext cx="496096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altLang="es-CO" sz="1800" b="1" dirty="0">
                <a:latin typeface="Montserrat" panose="00000500000000000000" pitchFamily="2" charset="0"/>
                <a:cs typeface="Arial" panose="020B0604020202020204" pitchFamily="34" charset="0"/>
              </a:rPr>
              <a:t>Resolución 0844 de 2018</a:t>
            </a:r>
          </a:p>
          <a:p>
            <a:pPr algn="ctr">
              <a:defRPr/>
            </a:pPr>
            <a:endParaRPr lang="es-CO" altLang="es-CO" sz="1800" b="1" dirty="0"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CO" altLang="es-CO" sz="1800" dirty="0">
                <a:latin typeface="Montserrat" panose="00000500000000000000" pitchFamily="2" charset="0"/>
                <a:cs typeface="Arial" panose="020B0604020202020204" pitchFamily="34" charset="0"/>
              </a:rPr>
              <a:t>Requisitos técnicos aplicables para proyectos de agua y saneamiento básico en zonas rurales</a:t>
            </a:r>
          </a:p>
          <a:p>
            <a:pPr algn="ctr">
              <a:defRPr/>
            </a:pPr>
            <a:endParaRPr lang="es-CO" altLang="es-CO" sz="1800" dirty="0"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CO" altLang="es-CO" dirty="0">
                <a:latin typeface="Montserrat" panose="00000500000000000000" pitchFamily="2" charset="0"/>
                <a:cs typeface="Arial" panose="020B0604020202020204" pitchFamily="34" charset="0"/>
              </a:rPr>
              <a:t>P</a:t>
            </a:r>
            <a:r>
              <a:rPr lang="es-CO" altLang="es-CO" sz="1800" dirty="0">
                <a:latin typeface="Montserrat" panose="00000500000000000000" pitchFamily="2" charset="0"/>
                <a:cs typeface="Arial" panose="020B0604020202020204" pitchFamily="34" charset="0"/>
              </a:rPr>
              <a:t>erfil de proyecto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CO" altLang="es-CO" dirty="0">
                <a:latin typeface="Montserrat" panose="00000500000000000000" pitchFamily="2" charset="0"/>
                <a:cs typeface="Arial" panose="020B0604020202020204" pitchFamily="34" charset="0"/>
              </a:rPr>
              <a:t>P</a:t>
            </a:r>
            <a:r>
              <a:rPr lang="es-CO" altLang="es-CO" sz="1800" dirty="0">
                <a:latin typeface="Montserrat" panose="00000500000000000000" pitchFamily="2" charset="0"/>
                <a:cs typeface="Arial" panose="020B0604020202020204" pitchFamily="34" charset="0"/>
              </a:rPr>
              <a:t>laneación, construcción y puesta en marcha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CO" altLang="es-CO" dirty="0">
                <a:latin typeface="Montserrat" panose="00000500000000000000" pitchFamily="2" charset="0"/>
                <a:cs typeface="Arial" panose="020B0604020202020204" pitchFamily="34" charset="0"/>
              </a:rPr>
              <a:t>A</a:t>
            </a:r>
            <a:r>
              <a:rPr lang="es-CO" altLang="es-CO" sz="1800" dirty="0">
                <a:latin typeface="Montserrat" panose="00000500000000000000" pitchFamily="2" charset="0"/>
                <a:cs typeface="Arial" panose="020B0604020202020204" pitchFamily="34" charset="0"/>
              </a:rPr>
              <a:t>dministración/operación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CO" altLang="es-CO" dirty="0">
                <a:latin typeface="Montserrat" panose="00000500000000000000" pitchFamily="2" charset="0"/>
                <a:cs typeface="Arial" panose="020B0604020202020204" pitchFamily="34" charset="0"/>
              </a:rPr>
              <a:t>M</a:t>
            </a:r>
            <a:r>
              <a:rPr lang="es-CO" altLang="es-CO" sz="1800" dirty="0">
                <a:latin typeface="Montserrat" panose="00000500000000000000" pitchFamily="2" charset="0"/>
                <a:cs typeface="Arial" panose="020B0604020202020204" pitchFamily="34" charset="0"/>
              </a:rPr>
              <a:t>antenimiento de la infraestructura</a:t>
            </a:r>
            <a:endParaRPr lang="es-CO" sz="1800" dirty="0"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7FF3CE98-3AE2-6D0F-86D1-24DE24781C0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49" r="22083" b="-149"/>
          <a:stretch/>
        </p:blipFill>
        <p:spPr>
          <a:xfrm>
            <a:off x="6459167" y="1903512"/>
            <a:ext cx="4805464" cy="4253285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36B4A20B-5887-67FA-04A0-6A32835BA9A5}"/>
              </a:ext>
            </a:extLst>
          </p:cNvPr>
          <p:cNvSpPr txBox="1"/>
          <p:nvPr/>
        </p:nvSpPr>
        <p:spPr>
          <a:xfrm>
            <a:off x="405299" y="5628348"/>
            <a:ext cx="2663372" cy="3385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altLang="es-CO" sz="1600" dirty="0">
                <a:solidFill>
                  <a:schemeClr val="bg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Soluciones colectivas</a:t>
            </a:r>
            <a:endParaRPr lang="es-CO" sz="1600" dirty="0">
              <a:solidFill>
                <a:schemeClr val="bg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89A428E-B88B-177E-5AB0-80F1D7B0E566}"/>
              </a:ext>
            </a:extLst>
          </p:cNvPr>
          <p:cNvSpPr txBox="1"/>
          <p:nvPr/>
        </p:nvSpPr>
        <p:spPr>
          <a:xfrm>
            <a:off x="3271871" y="5628357"/>
            <a:ext cx="2663372" cy="3385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altLang="es-CO" sz="1600" dirty="0">
                <a:solidFill>
                  <a:schemeClr val="bg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Soluciones individuales</a:t>
            </a:r>
            <a:endParaRPr lang="es-CO" sz="1600" dirty="0">
              <a:solidFill>
                <a:schemeClr val="bg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484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F75A8-982B-D50B-B537-29448596B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E52BA8E9-76E7-FE40-DA76-1D7FCFD0E13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404CD772-F60D-257C-F5D3-ACC61FB05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94" y="1364871"/>
            <a:ext cx="11994204" cy="816268"/>
          </a:xfrm>
        </p:spPr>
        <p:txBody>
          <a:bodyPr>
            <a:noAutofit/>
          </a:bodyPr>
          <a:lstStyle/>
          <a:p>
            <a:pPr algn="ctr"/>
            <a:r>
              <a:rPr lang="es-CO" sz="4400" dirty="0"/>
              <a:t>Grupo de proyectos diferenciales y comunitarios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E557B1-2369-A6E0-240C-EF4F5C108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4F57DFAB-EEB6-749C-AD4E-9D30AA1F65D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B5F9FF3-D8A1-3FA7-7FF4-A99398461641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C40A55F-1D62-D6BD-B5CA-AFEE6AE33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43BC9D8-A560-A633-3977-9A1940B7FB96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91DDF696-B1F7-83E8-F1E8-98001D8E7E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E7FCD5EF-47F0-C083-3130-9733752DEA08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FB6A50C5-0B81-9E12-BE05-81BF213B29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70D36560-9121-9FDD-6C85-91BA3019607D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DFAF1EBE-090A-12CF-F4D0-2591AAD80A8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E6D16D0F-3B94-7755-6416-246F0BBB557B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8DEC0337-27B2-E25E-B3DF-6BA3DF20A3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A7059FEA-7AD2-EE4B-2BBF-C48277BE068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614C7F5-6BAF-3582-1C02-A061DDFE45F6}"/>
              </a:ext>
            </a:extLst>
          </p:cNvPr>
          <p:cNvSpPr txBox="1"/>
          <p:nvPr/>
        </p:nvSpPr>
        <p:spPr>
          <a:xfrm>
            <a:off x="831850" y="2510986"/>
            <a:ext cx="475291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1219170">
              <a:buFont typeface="Arial" panose="020B0604020202020204" pitchFamily="34" charset="0"/>
              <a:buChar char="•"/>
            </a:pPr>
            <a:r>
              <a:rPr lang="es-CO" sz="2000" kern="0" dirty="0">
                <a:latin typeface="Montserrat" panose="00000500000000000000" pitchFamily="2" charset="0"/>
                <a:sym typeface="PT Sans"/>
              </a:rPr>
              <a:t>Estructuración proyectos en conjunto con la comunidad</a:t>
            </a:r>
          </a:p>
          <a:p>
            <a:pPr marL="285750" indent="-285750" defTabSz="1219170">
              <a:buFont typeface="Arial" panose="020B0604020202020204" pitchFamily="34" charset="0"/>
              <a:buChar char="•"/>
            </a:pPr>
            <a:endParaRPr lang="es-CO" sz="2000" kern="0" dirty="0">
              <a:latin typeface="Montserrat" panose="00000500000000000000" pitchFamily="2" charset="0"/>
              <a:sym typeface="PT Sans"/>
            </a:endParaRPr>
          </a:p>
          <a:p>
            <a:pPr marL="285750" indent="-285750" defTabSz="1219170">
              <a:buFont typeface="Arial" panose="020B0604020202020204" pitchFamily="34" charset="0"/>
              <a:buChar char="•"/>
            </a:pPr>
            <a:r>
              <a:rPr lang="es-CO" sz="2000" kern="0" dirty="0">
                <a:latin typeface="Montserrat" panose="00000500000000000000" pitchFamily="2" charset="0"/>
                <a:sym typeface="PT Sans"/>
              </a:rPr>
              <a:t>Cofinanciación de proyectos</a:t>
            </a:r>
          </a:p>
          <a:p>
            <a:pPr marL="285750" indent="-285750" defTabSz="1219170">
              <a:buFont typeface="Arial" panose="020B0604020202020204" pitchFamily="34" charset="0"/>
              <a:buChar char="•"/>
            </a:pPr>
            <a:endParaRPr lang="es-CO" sz="2000" kern="0" dirty="0">
              <a:latin typeface="Montserrat" panose="00000500000000000000" pitchFamily="2" charset="0"/>
              <a:sym typeface="PT Sans"/>
            </a:endParaRPr>
          </a:p>
          <a:p>
            <a:pPr marL="285750" indent="-285750" defTabSz="1219170">
              <a:buFont typeface="Arial" panose="020B0604020202020204" pitchFamily="34" charset="0"/>
              <a:buChar char="•"/>
            </a:pPr>
            <a:r>
              <a:rPr lang="es-CO" sz="2000" kern="0" dirty="0">
                <a:latin typeface="Montserrat" panose="00000500000000000000" pitchFamily="2" charset="0"/>
                <a:sym typeface="PT Sans"/>
              </a:rPr>
              <a:t>Asistencia técnica en formulación proyectos</a:t>
            </a:r>
          </a:p>
          <a:p>
            <a:pPr marL="285750" indent="-285750" defTabSz="1219170">
              <a:buFont typeface="Arial" panose="020B0604020202020204" pitchFamily="34" charset="0"/>
              <a:buChar char="•"/>
            </a:pPr>
            <a:endParaRPr lang="es-CO" sz="2000" kern="0" dirty="0">
              <a:latin typeface="Montserrat" panose="00000500000000000000" pitchFamily="2" charset="0"/>
              <a:sym typeface="PT Sans"/>
            </a:endParaRPr>
          </a:p>
          <a:p>
            <a:pPr marL="285750" indent="-285750" defTabSz="1219170">
              <a:buFont typeface="Arial" panose="020B0604020202020204" pitchFamily="34" charset="0"/>
              <a:buChar char="•"/>
            </a:pPr>
            <a:r>
              <a:rPr lang="es-CO" sz="2000" kern="0" dirty="0">
                <a:latin typeface="Montserrat" panose="00000500000000000000" pitchFamily="2" charset="0"/>
                <a:sym typeface="PT Sans"/>
              </a:rPr>
              <a:t>Elaboración diseños tipo</a:t>
            </a:r>
          </a:p>
          <a:p>
            <a:pPr marL="285750" indent="-285750" defTabSz="1219170">
              <a:buFont typeface="Arial" panose="020B0604020202020204" pitchFamily="34" charset="0"/>
              <a:buChar char="•"/>
            </a:pPr>
            <a:endParaRPr lang="es-CO" sz="2000" kern="0" dirty="0">
              <a:latin typeface="Montserrat" panose="00000500000000000000" pitchFamily="2" charset="0"/>
              <a:sym typeface="PT San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ABF7611-40FA-73FE-0506-F6ECEAFE6A1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20345"/>
          <a:stretch/>
        </p:blipFill>
        <p:spPr>
          <a:xfrm>
            <a:off x="5427134" y="2229859"/>
            <a:ext cx="3141604" cy="1876823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n 15" descr="Grupo de personas en un parque&#10;&#10;Descripción generada automáticamente">
            <a:extLst>
              <a:ext uri="{FF2B5EF4-FFF2-40B4-BE49-F238E27FC236}">
                <a16:creationId xmlns:a16="http://schemas.microsoft.com/office/drawing/2014/main" id="{624CC2F4-37F9-5CDF-5290-3D18B870F1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85464" y="2240250"/>
            <a:ext cx="3318086" cy="185603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B7DC3FA-D168-AADD-A7A8-FF89CD680C92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r="14387" b="20171"/>
          <a:stretch/>
        </p:blipFill>
        <p:spPr>
          <a:xfrm>
            <a:off x="5427134" y="4235390"/>
            <a:ext cx="3141604" cy="1972160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baño tipo">
            <a:hlinkClick r:id="" action="ppaction://media"/>
            <a:extLst>
              <a:ext uri="{FF2B5EF4-FFF2-40B4-BE49-F238E27FC236}">
                <a16:creationId xmlns:a16="http://schemas.microsoft.com/office/drawing/2014/main" id="{C8ECB744-9845-DC90-4519-0A053C7002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685464" y="4241285"/>
            <a:ext cx="3318086" cy="197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9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1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B13D8-5412-0802-50C9-5E1430F69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3DF4AFFD-267B-308F-0648-E5DD37C3F337}"/>
              </a:ext>
            </a:extLst>
          </p:cNvPr>
          <p:cNvSpPr/>
          <p:nvPr/>
        </p:nvSpPr>
        <p:spPr>
          <a:xfrm>
            <a:off x="0" y="572701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FA0349FB-20CA-3F96-3B4B-A01289722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48891"/>
            <a:ext cx="10515600" cy="816268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/>
              <a:t>GRACIAS!!!!!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DF4EED-93BA-158D-94E3-FCBE8878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12CADDF5-DB8D-A631-B904-5B8EE18BC37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D7394F3-C12F-CF1E-5AC4-03A42BA72D4C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AC3F5655-4BDE-0A45-0468-15B6AD1A0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210FC8B-F5A4-3A93-7C06-DB6E21A7944E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A4D39927-4778-8D91-853E-F3BBB0C1B5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96F60BEF-88B5-FDD3-C1F0-6D582F2E8BBC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B3BA5125-57DB-F716-E3D5-B74F6DA883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40A45C4C-E49A-CC8A-AB62-EF34E7DA50AE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B5A18BA7-4B68-FC30-39F8-8A00D83E6FC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9903C986-1C78-6C4E-651F-10D929E455D2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A045168F-E8D1-2FFB-CD24-E719009B73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E1CDFBA9-CE14-1022-EA59-2BD856657D7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4479944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ff30611-4745-4143-bdd3-d965e5fd4e63">
      <Terms xmlns="http://schemas.microsoft.com/office/infopath/2007/PartnerControls"/>
    </lcf76f155ced4ddcb4097134ff3c332f>
    <TaxCatchAll xmlns="0b07dbb8-e0ee-4ffb-88c9-bc6720ff091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D35216E94DC144A8806AF3521037990" ma:contentTypeVersion="15" ma:contentTypeDescription="Crear nuevo documento." ma:contentTypeScope="" ma:versionID="56116e212fe0566ce4b2862ace679096">
  <xsd:schema xmlns:xsd="http://www.w3.org/2001/XMLSchema" xmlns:xs="http://www.w3.org/2001/XMLSchema" xmlns:p="http://schemas.microsoft.com/office/2006/metadata/properties" xmlns:ns2="0b07dbb8-e0ee-4ffb-88c9-bc6720ff091c" xmlns:ns3="fff30611-4745-4143-bdd3-d965e5fd4e63" targetNamespace="http://schemas.microsoft.com/office/2006/metadata/properties" ma:root="true" ma:fieldsID="99382b26d046fa517b70ec1a5651298a" ns2:_="" ns3:_="">
    <xsd:import namespace="0b07dbb8-e0ee-4ffb-88c9-bc6720ff091c"/>
    <xsd:import namespace="fff30611-4745-4143-bdd3-d965e5fd4e6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bjectDetectorVersions" minOccurs="0"/>
                <xsd:element ref="ns3:MediaServiceLocation" minOccurs="0"/>
                <xsd:element ref="ns3:MediaLengthInSecond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07dbb8-e0ee-4ffb-88c9-bc6720ff091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a5657c98-deef-4b34-86f3-4938845ebeab}" ma:internalName="TaxCatchAll" ma:showField="CatchAllData" ma:web="0b07dbb8-e0ee-4ffb-88c9-bc6720ff09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f30611-4745-4143-bdd3-d965e5fd4e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fbc45cb4-c21a-49bb-988e-5b402dd8a9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A83995-B1C5-40A6-BEB3-9756A75759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35498A-D085-4978-865A-B1F874DFE9E4}">
  <ds:schemaRefs>
    <ds:schemaRef ds:uri="http://schemas.microsoft.com/office/2006/metadata/properties"/>
    <ds:schemaRef ds:uri="http://schemas.microsoft.com/office/infopath/2007/PartnerControls"/>
    <ds:schemaRef ds:uri="fff30611-4745-4143-bdd3-d965e5fd4e63"/>
    <ds:schemaRef ds:uri="0b07dbb8-e0ee-4ffb-88c9-bc6720ff091c"/>
  </ds:schemaRefs>
</ds:datastoreItem>
</file>

<file path=customXml/itemProps3.xml><?xml version="1.0" encoding="utf-8"?>
<ds:datastoreItem xmlns:ds="http://schemas.openxmlformats.org/officeDocument/2006/customXml" ds:itemID="{4CA68D3D-930D-4F5B-BA7E-E0D25E49A2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07dbb8-e0ee-4ffb-88c9-bc6720ff091c"/>
    <ds:schemaRef ds:uri="fff30611-4745-4143-bdd3-d965e5fd4e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1212</TotalTime>
  <Words>594</Words>
  <Application>Microsoft Office PowerPoint</Application>
  <PresentationFormat>Panorámica</PresentationFormat>
  <Paragraphs>97</Paragraphs>
  <Slides>9</Slides>
  <Notes>3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Montserrat</vt:lpstr>
      <vt:lpstr>NunitoSans-Regular</vt:lpstr>
      <vt:lpstr>Open Sans</vt:lpstr>
      <vt:lpstr>Tema do Office</vt:lpstr>
      <vt:lpstr>A Gestão Comunitária e o Saneamento Rural na Colômbia</vt:lpstr>
      <vt:lpstr>Cobertura acceso al  Saneamiento en Colombia</vt:lpstr>
      <vt:lpstr>Avance tratamiento aguas residuales</vt:lpstr>
      <vt:lpstr>Gestión de la información</vt:lpstr>
      <vt:lpstr>Propuesta de cierre de brechas saneamiento</vt:lpstr>
      <vt:lpstr>APUESTAS DEL SECTOR</vt:lpstr>
      <vt:lpstr>Estructuración de proyectos de esquemas diferenciales</vt:lpstr>
      <vt:lpstr>Grupo de proyectos diferenciales y comunitarios</vt:lpstr>
      <vt:lpstr>GRACIAS!!!!!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Havane Melo</dc:creator>
  <cp:lastModifiedBy>Edgar Johnatan Roncancio Hernandez</cp:lastModifiedBy>
  <cp:revision>13</cp:revision>
  <dcterms:created xsi:type="dcterms:W3CDTF">2024-10-07T13:21:59Z</dcterms:created>
  <dcterms:modified xsi:type="dcterms:W3CDTF">2024-11-18T20:52:38Z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0x010100CD35216E94DC144A8806AF3521037990</vt:lpwstr>
  </property>
</Properties>
</file>